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852" r:id="rId1"/>
  </p:sldMasterIdLst>
  <p:notesMasterIdLst>
    <p:notesMasterId r:id="rId29"/>
  </p:notesMasterIdLst>
  <p:handoutMasterIdLst>
    <p:handoutMasterId r:id="rId30"/>
  </p:handoutMasterIdLst>
  <p:sldIdLst>
    <p:sldId id="324" r:id="rId2"/>
    <p:sldId id="797" r:id="rId3"/>
    <p:sldId id="798" r:id="rId4"/>
    <p:sldId id="790" r:id="rId5"/>
    <p:sldId id="796" r:id="rId6"/>
    <p:sldId id="733" r:id="rId7"/>
    <p:sldId id="791" r:id="rId8"/>
    <p:sldId id="750" r:id="rId9"/>
    <p:sldId id="757" r:id="rId10"/>
    <p:sldId id="758" r:id="rId11"/>
    <p:sldId id="759" r:id="rId12"/>
    <p:sldId id="760" r:id="rId13"/>
    <p:sldId id="761" r:id="rId14"/>
    <p:sldId id="763" r:id="rId15"/>
    <p:sldId id="766" r:id="rId16"/>
    <p:sldId id="764" r:id="rId17"/>
    <p:sldId id="765" r:id="rId18"/>
    <p:sldId id="767" r:id="rId19"/>
    <p:sldId id="769" r:id="rId20"/>
    <p:sldId id="774" r:id="rId21"/>
    <p:sldId id="775" r:id="rId22"/>
    <p:sldId id="776" r:id="rId23"/>
    <p:sldId id="780" r:id="rId24"/>
    <p:sldId id="778" r:id="rId25"/>
    <p:sldId id="762" r:id="rId26"/>
    <p:sldId id="749" r:id="rId27"/>
    <p:sldId id="772" r:id="rId28"/>
  </p:sldIdLst>
  <p:sldSz cx="9144000" cy="6858000" type="screen4x3"/>
  <p:notesSz cx="7315200" cy="96012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rgbClr val="002776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2776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2776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2776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2776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002776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002776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002776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002776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0H31037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13888"/>
    <a:srgbClr val="539BD7"/>
    <a:srgbClr val="66FF66"/>
    <a:srgbClr val="CBCFDC"/>
    <a:srgbClr val="D2D5E0"/>
    <a:srgbClr val="F28F00"/>
    <a:srgbClr val="E7E9EF"/>
    <a:srgbClr val="CCFFCC"/>
    <a:srgbClr val="FF9F11"/>
    <a:srgbClr val="558E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8262" autoAdjust="0"/>
  </p:normalViewPr>
  <p:slideViewPr>
    <p:cSldViewPr>
      <p:cViewPr>
        <p:scale>
          <a:sx n="84" d="100"/>
          <a:sy n="84" d="100"/>
        </p:scale>
        <p:origin x="-2382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>
        <p:scale>
          <a:sx n="125" d="100"/>
          <a:sy n="125" d="100"/>
        </p:scale>
        <p:origin x="1680" y="-1776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324" y="1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D0757E9-B45E-48D4-8BB3-DACF3EAD902B}" type="datetimeFigureOut">
              <a:rPr lang="fr-FR"/>
              <a:pPr>
                <a:defRPr/>
              </a:pPr>
              <a:t>27/03/2014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120213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324" y="9120213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0E2E5F1-F7AE-4626-9706-24EE5818C13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9104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324" y="1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AF958CF-271E-488E-8C66-C8CD4357DC76}" type="datetimeFigureOut">
              <a:rPr lang="fr-FR"/>
              <a:pPr>
                <a:defRPr/>
              </a:pPr>
              <a:t>27/03/2014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1" tIns="46564" rIns="93131" bIns="46564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176" y="4560882"/>
            <a:ext cx="5852852" cy="4319611"/>
          </a:xfrm>
          <a:prstGeom prst="rect">
            <a:avLst/>
          </a:prstGeom>
        </p:spPr>
        <p:txBody>
          <a:bodyPr vert="horz" lIns="93131" tIns="46564" rIns="93131" bIns="4656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120213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324" y="9120213"/>
            <a:ext cx="3170150" cy="479441"/>
          </a:xfrm>
          <a:prstGeom prst="rect">
            <a:avLst/>
          </a:prstGeom>
        </p:spPr>
        <p:txBody>
          <a:bodyPr vert="horz" lIns="93131" tIns="46564" rIns="93131" bIns="4656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2D4F4B7-293D-4BB5-A851-1C92115934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75550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4F4B7-293D-4BB5-A851-1C92115934A4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2045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oleObject" Target="../embeddings/oleObject1.bin"/><Relationship Id="rId4" Type="http://schemas.openxmlformats.org/officeDocument/2006/relationships/tags" Target="../tags/tag5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7"/>
          <p:cNvGrpSpPr/>
          <p:nvPr userDrawn="1"/>
        </p:nvGrpSpPr>
        <p:grpSpPr>
          <a:xfrm>
            <a:off x="-9008" y="-16859"/>
            <a:ext cx="5536738" cy="5802284"/>
            <a:chOff x="-462" y="-8313"/>
            <a:chExt cx="5536738" cy="5802284"/>
          </a:xfrm>
          <a:solidFill>
            <a:schemeClr val="bg2"/>
          </a:solidFill>
        </p:grpSpPr>
        <p:sp>
          <p:nvSpPr>
            <p:cNvPr id="9" name="Forme libre 8"/>
            <p:cNvSpPr/>
            <p:nvPr/>
          </p:nvSpPr>
          <p:spPr>
            <a:xfrm>
              <a:off x="-462" y="-8313"/>
              <a:ext cx="5536738" cy="4671705"/>
            </a:xfrm>
            <a:custGeom>
              <a:avLst/>
              <a:gdLst>
                <a:gd name="connsiteX0" fmla="*/ 0 w 5536276"/>
                <a:gd name="connsiteY0" fmla="*/ 0 h 4671753"/>
                <a:gd name="connsiteX1" fmla="*/ 5536276 w 5536276"/>
                <a:gd name="connsiteY1" fmla="*/ 8313 h 4671753"/>
                <a:gd name="connsiteX2" fmla="*/ 1097280 w 5536276"/>
                <a:gd name="connsiteY2" fmla="*/ 4671753 h 4671753"/>
                <a:gd name="connsiteX3" fmla="*/ 24938 w 5536276"/>
                <a:gd name="connsiteY3" fmla="*/ 3458095 h 4671753"/>
                <a:gd name="connsiteX4" fmla="*/ 0 w 5536276"/>
                <a:gd name="connsiteY4" fmla="*/ 0 h 4671753"/>
                <a:gd name="connsiteX0" fmla="*/ 0 w 5536276"/>
                <a:gd name="connsiteY0" fmla="*/ 0 h 4671753"/>
                <a:gd name="connsiteX1" fmla="*/ 5536276 w 5536276"/>
                <a:gd name="connsiteY1" fmla="*/ 8313 h 4671753"/>
                <a:gd name="connsiteX2" fmla="*/ 1097280 w 5536276"/>
                <a:gd name="connsiteY2" fmla="*/ 4671753 h 4671753"/>
                <a:gd name="connsiteX3" fmla="*/ 1092200 w 5536276"/>
                <a:gd name="connsiteY3" fmla="*/ 4663770 h 4671753"/>
                <a:gd name="connsiteX4" fmla="*/ 24938 w 5536276"/>
                <a:gd name="connsiteY4" fmla="*/ 3458095 h 4671753"/>
                <a:gd name="connsiteX5" fmla="*/ 0 w 5536276"/>
                <a:gd name="connsiteY5" fmla="*/ 0 h 4671753"/>
                <a:gd name="connsiteX0" fmla="*/ 0 w 5536276"/>
                <a:gd name="connsiteY0" fmla="*/ 0 h 4696585"/>
                <a:gd name="connsiteX1" fmla="*/ 5536276 w 5536276"/>
                <a:gd name="connsiteY1" fmla="*/ 8313 h 4696585"/>
                <a:gd name="connsiteX2" fmla="*/ 1097280 w 5536276"/>
                <a:gd name="connsiteY2" fmla="*/ 4671753 h 4696585"/>
                <a:gd name="connsiteX3" fmla="*/ 1092200 w 5536276"/>
                <a:gd name="connsiteY3" fmla="*/ 4663770 h 4696585"/>
                <a:gd name="connsiteX4" fmla="*/ 24938 w 5536276"/>
                <a:gd name="connsiteY4" fmla="*/ 3458095 h 4696585"/>
                <a:gd name="connsiteX5" fmla="*/ 0 w 5536276"/>
                <a:gd name="connsiteY5" fmla="*/ 0 h 4696585"/>
                <a:gd name="connsiteX0" fmla="*/ 462 w 5536738"/>
                <a:gd name="connsiteY0" fmla="*/ 0 h 4696585"/>
                <a:gd name="connsiteX1" fmla="*/ 5536738 w 5536738"/>
                <a:gd name="connsiteY1" fmla="*/ 8313 h 4696585"/>
                <a:gd name="connsiteX2" fmla="*/ 1097742 w 5536738"/>
                <a:gd name="connsiteY2" fmla="*/ 4671753 h 4696585"/>
                <a:gd name="connsiteX3" fmla="*/ 1092662 w 5536738"/>
                <a:gd name="connsiteY3" fmla="*/ 4663770 h 4696585"/>
                <a:gd name="connsiteX4" fmla="*/ 0 w 5536738"/>
                <a:gd name="connsiteY4" fmla="*/ 3479866 h 4696585"/>
                <a:gd name="connsiteX5" fmla="*/ 462 w 5536738"/>
                <a:gd name="connsiteY5" fmla="*/ 0 h 4696585"/>
                <a:gd name="connsiteX0" fmla="*/ 462 w 5536738"/>
                <a:gd name="connsiteY0" fmla="*/ 0 h 4696585"/>
                <a:gd name="connsiteX1" fmla="*/ 5536738 w 5536738"/>
                <a:gd name="connsiteY1" fmla="*/ 8313 h 4696585"/>
                <a:gd name="connsiteX2" fmla="*/ 1097742 w 5536738"/>
                <a:gd name="connsiteY2" fmla="*/ 4671753 h 4696585"/>
                <a:gd name="connsiteX3" fmla="*/ 1092662 w 5536738"/>
                <a:gd name="connsiteY3" fmla="*/ 4663770 h 4696585"/>
                <a:gd name="connsiteX4" fmla="*/ 1089033 w 5536738"/>
                <a:gd name="connsiteY4" fmla="*/ 4306556 h 4696585"/>
                <a:gd name="connsiteX5" fmla="*/ 0 w 5536738"/>
                <a:gd name="connsiteY5" fmla="*/ 3479866 h 4696585"/>
                <a:gd name="connsiteX6" fmla="*/ 462 w 5536738"/>
                <a:gd name="connsiteY6" fmla="*/ 0 h 4696585"/>
                <a:gd name="connsiteX0" fmla="*/ 0 w 5536738"/>
                <a:gd name="connsiteY0" fmla="*/ 3479866 h 4696585"/>
                <a:gd name="connsiteX1" fmla="*/ 462 w 5536738"/>
                <a:gd name="connsiteY1" fmla="*/ 0 h 4696585"/>
                <a:gd name="connsiteX2" fmla="*/ 5536738 w 5536738"/>
                <a:gd name="connsiteY2" fmla="*/ 8313 h 4696585"/>
                <a:gd name="connsiteX3" fmla="*/ 1097742 w 5536738"/>
                <a:gd name="connsiteY3" fmla="*/ 4671753 h 4696585"/>
                <a:gd name="connsiteX4" fmla="*/ 1092662 w 5536738"/>
                <a:gd name="connsiteY4" fmla="*/ 4663770 h 4696585"/>
                <a:gd name="connsiteX5" fmla="*/ 1180473 w 5536738"/>
                <a:gd name="connsiteY5" fmla="*/ 4397996 h 4696585"/>
                <a:gd name="connsiteX0" fmla="*/ 0 w 5536738"/>
                <a:gd name="connsiteY0" fmla="*/ 3479866 h 4696585"/>
                <a:gd name="connsiteX1" fmla="*/ 462 w 5536738"/>
                <a:gd name="connsiteY1" fmla="*/ 0 h 4696585"/>
                <a:gd name="connsiteX2" fmla="*/ 5536738 w 5536738"/>
                <a:gd name="connsiteY2" fmla="*/ 8313 h 4696585"/>
                <a:gd name="connsiteX3" fmla="*/ 1097742 w 5536738"/>
                <a:gd name="connsiteY3" fmla="*/ 4671753 h 4696585"/>
                <a:gd name="connsiteX4" fmla="*/ 1092662 w 5536738"/>
                <a:gd name="connsiteY4" fmla="*/ 4663770 h 4696585"/>
                <a:gd name="connsiteX0" fmla="*/ 0 w 5536738"/>
                <a:gd name="connsiteY0" fmla="*/ 3479866 h 4982313"/>
                <a:gd name="connsiteX1" fmla="*/ 462 w 5536738"/>
                <a:gd name="connsiteY1" fmla="*/ 0 h 4982313"/>
                <a:gd name="connsiteX2" fmla="*/ 5536738 w 5536738"/>
                <a:gd name="connsiteY2" fmla="*/ 8313 h 4982313"/>
                <a:gd name="connsiteX3" fmla="*/ 1097742 w 5536738"/>
                <a:gd name="connsiteY3" fmla="*/ 4671753 h 4982313"/>
                <a:gd name="connsiteX4" fmla="*/ 878316 w 5536738"/>
                <a:gd name="connsiteY4" fmla="*/ 4949498 h 4982313"/>
                <a:gd name="connsiteX0" fmla="*/ 0 w 5536738"/>
                <a:gd name="connsiteY0" fmla="*/ 3479866 h 5449477"/>
                <a:gd name="connsiteX1" fmla="*/ 462 w 5536738"/>
                <a:gd name="connsiteY1" fmla="*/ 0 h 5449477"/>
                <a:gd name="connsiteX2" fmla="*/ 5536738 w 5536738"/>
                <a:gd name="connsiteY2" fmla="*/ 8313 h 5449477"/>
                <a:gd name="connsiteX3" fmla="*/ 1097742 w 5536738"/>
                <a:gd name="connsiteY3" fmla="*/ 4671753 h 5449477"/>
                <a:gd name="connsiteX4" fmla="*/ 1671391 w 5536738"/>
                <a:gd name="connsiteY4" fmla="*/ 4817508 h 5449477"/>
                <a:gd name="connsiteX5" fmla="*/ 878316 w 5536738"/>
                <a:gd name="connsiteY5" fmla="*/ 4949498 h 5449477"/>
                <a:gd name="connsiteX0" fmla="*/ 0 w 5536738"/>
                <a:gd name="connsiteY0" fmla="*/ 3479866 h 5378015"/>
                <a:gd name="connsiteX1" fmla="*/ 462 w 5536738"/>
                <a:gd name="connsiteY1" fmla="*/ 0 h 5378015"/>
                <a:gd name="connsiteX2" fmla="*/ 5536738 w 5536738"/>
                <a:gd name="connsiteY2" fmla="*/ 8313 h 5378015"/>
                <a:gd name="connsiteX3" fmla="*/ 2455032 w 5536738"/>
                <a:gd name="connsiteY3" fmla="*/ 4600291 h 5378015"/>
                <a:gd name="connsiteX4" fmla="*/ 1671391 w 5536738"/>
                <a:gd name="connsiteY4" fmla="*/ 4817508 h 5378015"/>
                <a:gd name="connsiteX5" fmla="*/ 878316 w 5536738"/>
                <a:gd name="connsiteY5" fmla="*/ 4949498 h 5378015"/>
                <a:gd name="connsiteX0" fmla="*/ 0 w 5536738"/>
                <a:gd name="connsiteY0" fmla="*/ 3479866 h 5378015"/>
                <a:gd name="connsiteX1" fmla="*/ 462 w 5536738"/>
                <a:gd name="connsiteY1" fmla="*/ 0 h 5378015"/>
                <a:gd name="connsiteX2" fmla="*/ 5536738 w 5536738"/>
                <a:gd name="connsiteY2" fmla="*/ 8313 h 5378015"/>
                <a:gd name="connsiteX3" fmla="*/ 2455032 w 5536738"/>
                <a:gd name="connsiteY3" fmla="*/ 4600291 h 5378015"/>
                <a:gd name="connsiteX4" fmla="*/ 1671391 w 5536738"/>
                <a:gd name="connsiteY4" fmla="*/ 4817508 h 5378015"/>
                <a:gd name="connsiteX0" fmla="*/ 0 w 5536738"/>
                <a:gd name="connsiteY0" fmla="*/ 3479866 h 4600291"/>
                <a:gd name="connsiteX1" fmla="*/ 462 w 5536738"/>
                <a:gd name="connsiteY1" fmla="*/ 0 h 4600291"/>
                <a:gd name="connsiteX2" fmla="*/ 5536738 w 5536738"/>
                <a:gd name="connsiteY2" fmla="*/ 8313 h 4600291"/>
                <a:gd name="connsiteX3" fmla="*/ 2455032 w 5536738"/>
                <a:gd name="connsiteY3" fmla="*/ 4600291 h 4600291"/>
                <a:gd name="connsiteX0" fmla="*/ 0 w 5536738"/>
                <a:gd name="connsiteY0" fmla="*/ 3479866 h 4671705"/>
                <a:gd name="connsiteX1" fmla="*/ 462 w 5536738"/>
                <a:gd name="connsiteY1" fmla="*/ 0 h 4671705"/>
                <a:gd name="connsiteX2" fmla="*/ 5536738 w 5536738"/>
                <a:gd name="connsiteY2" fmla="*/ 8313 h 4671705"/>
                <a:gd name="connsiteX3" fmla="*/ 1097678 w 5536738"/>
                <a:gd name="connsiteY3" fmla="*/ 4671705 h 467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6738" h="4671705">
                  <a:moveTo>
                    <a:pt x="0" y="3479866"/>
                  </a:moveTo>
                  <a:lnTo>
                    <a:pt x="462" y="0"/>
                  </a:lnTo>
                  <a:lnTo>
                    <a:pt x="5536738" y="8313"/>
                  </a:lnTo>
                  <a:lnTo>
                    <a:pt x="1097678" y="4671705"/>
                  </a:lnTo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-31" y="3468980"/>
              <a:ext cx="1098847" cy="2324991"/>
            </a:xfrm>
            <a:custGeom>
              <a:avLst/>
              <a:gdLst>
                <a:gd name="connsiteX0" fmla="*/ 8313 w 1080655"/>
                <a:gd name="connsiteY0" fmla="*/ 0 h 2335876"/>
                <a:gd name="connsiteX1" fmla="*/ 1080655 w 1080655"/>
                <a:gd name="connsiteY1" fmla="*/ 1213658 h 2335876"/>
                <a:gd name="connsiteX2" fmla="*/ 0 w 1080655"/>
                <a:gd name="connsiteY2" fmla="*/ 2335876 h 2335876"/>
                <a:gd name="connsiteX3" fmla="*/ 8313 w 1080655"/>
                <a:gd name="connsiteY3" fmla="*/ 0 h 2335876"/>
                <a:gd name="connsiteX0" fmla="*/ 8313 w 1080655"/>
                <a:gd name="connsiteY0" fmla="*/ 0 h 2335876"/>
                <a:gd name="connsiteX1" fmla="*/ 1080655 w 1080655"/>
                <a:gd name="connsiteY1" fmla="*/ 1213658 h 2335876"/>
                <a:gd name="connsiteX2" fmla="*/ 0 w 1080655"/>
                <a:gd name="connsiteY2" fmla="*/ 2335876 h 2335876"/>
                <a:gd name="connsiteX3" fmla="*/ 8313 w 1080655"/>
                <a:gd name="connsiteY3" fmla="*/ 0 h 2335876"/>
                <a:gd name="connsiteX0" fmla="*/ 8313 w 1080655"/>
                <a:gd name="connsiteY0" fmla="*/ 0 h 2335876"/>
                <a:gd name="connsiteX1" fmla="*/ 1080655 w 1080655"/>
                <a:gd name="connsiteY1" fmla="*/ 1213658 h 2335876"/>
                <a:gd name="connsiteX2" fmla="*/ 0 w 1080655"/>
                <a:gd name="connsiteY2" fmla="*/ 2335876 h 2335876"/>
                <a:gd name="connsiteX3" fmla="*/ 8313 w 1080655"/>
                <a:gd name="connsiteY3" fmla="*/ 0 h 2335876"/>
                <a:gd name="connsiteX0" fmla="*/ 8313 w 1080655"/>
                <a:gd name="connsiteY0" fmla="*/ 0 h 2314105"/>
                <a:gd name="connsiteX1" fmla="*/ 1080655 w 1080655"/>
                <a:gd name="connsiteY1" fmla="*/ 1191887 h 2314105"/>
                <a:gd name="connsiteX2" fmla="*/ 0 w 1080655"/>
                <a:gd name="connsiteY2" fmla="*/ 2314105 h 2314105"/>
                <a:gd name="connsiteX3" fmla="*/ 8313 w 1080655"/>
                <a:gd name="connsiteY3" fmla="*/ 0 h 2314105"/>
                <a:gd name="connsiteX0" fmla="*/ 1055 w 1080655"/>
                <a:gd name="connsiteY0" fmla="*/ 0 h 2324991"/>
                <a:gd name="connsiteX1" fmla="*/ 1080655 w 1080655"/>
                <a:gd name="connsiteY1" fmla="*/ 1202773 h 2324991"/>
                <a:gd name="connsiteX2" fmla="*/ 0 w 1080655"/>
                <a:gd name="connsiteY2" fmla="*/ 2324991 h 2324991"/>
                <a:gd name="connsiteX3" fmla="*/ 1055 w 1080655"/>
                <a:gd name="connsiteY3" fmla="*/ 0 h 2324991"/>
                <a:gd name="connsiteX0" fmla="*/ 1055 w 1094060"/>
                <a:gd name="connsiteY0" fmla="*/ 0 h 2324991"/>
                <a:gd name="connsiteX1" fmla="*/ 1094060 w 1094060"/>
                <a:gd name="connsiteY1" fmla="*/ 1196641 h 2324991"/>
                <a:gd name="connsiteX2" fmla="*/ 0 w 1094060"/>
                <a:gd name="connsiteY2" fmla="*/ 2324991 h 2324991"/>
                <a:gd name="connsiteX3" fmla="*/ 1055 w 1094060"/>
                <a:gd name="connsiteY3" fmla="*/ 0 h 2324991"/>
                <a:gd name="connsiteX0" fmla="*/ 1055 w 1098847"/>
                <a:gd name="connsiteY0" fmla="*/ 0 h 2324991"/>
                <a:gd name="connsiteX1" fmla="*/ 1098847 w 1098847"/>
                <a:gd name="connsiteY1" fmla="*/ 1194251 h 2324991"/>
                <a:gd name="connsiteX2" fmla="*/ 0 w 1098847"/>
                <a:gd name="connsiteY2" fmla="*/ 2324991 h 2324991"/>
                <a:gd name="connsiteX3" fmla="*/ 1055 w 1098847"/>
                <a:gd name="connsiteY3" fmla="*/ 0 h 232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847" h="2324991">
                  <a:moveTo>
                    <a:pt x="1055" y="0"/>
                  </a:moveTo>
                  <a:lnTo>
                    <a:pt x="1098847" y="1194251"/>
                  </a:lnTo>
                  <a:lnTo>
                    <a:pt x="0" y="2324991"/>
                  </a:lnTo>
                  <a:cubicBezTo>
                    <a:pt x="352" y="1549994"/>
                    <a:pt x="703" y="774997"/>
                    <a:pt x="1055" y="0"/>
                  </a:cubicBezTo>
                  <a:close/>
                </a:path>
              </a:pathLst>
            </a:custGeom>
            <a:solidFill>
              <a:srgbClr val="E0E0E0"/>
            </a:solidFill>
            <a:ln w="19050">
              <a:solidFill>
                <a:srgbClr val="E0E0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08399" y="3098474"/>
            <a:ext cx="5292725" cy="147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Picture 2" descr="C:\Users\prevot\Desktop\Logo_Hutchinso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696" y="5991150"/>
            <a:ext cx="348905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E:\_encours graphiste\001_SEQUOIA\200107_Hutchinson\imports\LOGO HUTCHINSON\wemakeitpossibl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783" y="4463444"/>
            <a:ext cx="1071602" cy="21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7504" y="116632"/>
            <a:ext cx="7643841" cy="943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13888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28613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4001-467A-41BF-8786-D9692F171307}" type="datetime1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28613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1BEC2-526E-4250-BD9F-87386EA64B73}" type="datetime1">
              <a:rPr lang="fr-FR"/>
              <a:pPr>
                <a:defRPr/>
              </a:pPr>
              <a:t>27/03/2014</a:t>
            </a:fld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6724650" y="6492875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94F04A-F49F-473B-990A-0E7A5520B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673650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717293" name="think-cell Slide" r:id="rId10" imgW="360" imgH="360" progId="">
              <p:embed/>
            </p:oleObj>
          </a:graphicData>
        </a:graphic>
      </p:graphicFrame>
      <p:cxnSp>
        <p:nvCxnSpPr>
          <p:cNvPr id="17" name="Connecteur droit 16"/>
          <p:cNvCxnSpPr/>
          <p:nvPr userDrawn="1">
            <p:custDataLst>
              <p:tags r:id="rId2"/>
            </p:custDataLst>
          </p:nvPr>
        </p:nvCxnSpPr>
        <p:spPr>
          <a:xfrm rot="5400000">
            <a:off x="4176533" y="2283657"/>
            <a:ext cx="3110215" cy="299256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17"/>
          <p:cNvGrpSpPr/>
          <p:nvPr userDrawn="1">
            <p:custDataLst>
              <p:tags r:id="rId3"/>
            </p:custDataLst>
          </p:nvPr>
        </p:nvGrpSpPr>
        <p:grpSpPr>
          <a:xfrm>
            <a:off x="6641890" y="6375202"/>
            <a:ext cx="2248198" cy="261342"/>
            <a:chOff x="642910" y="2000240"/>
            <a:chExt cx="7866063" cy="914400"/>
          </a:xfrm>
          <a:solidFill>
            <a:schemeClr val="bg2"/>
          </a:solidFill>
        </p:grpSpPr>
        <p:sp>
          <p:nvSpPr>
            <p:cNvPr id="19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3" name="Forme libre 32"/>
          <p:cNvSpPr/>
          <p:nvPr userDrawn="1">
            <p:custDataLst>
              <p:tags r:id="rId4"/>
            </p:custDataLst>
          </p:nvPr>
        </p:nvSpPr>
        <p:spPr>
          <a:xfrm>
            <a:off x="-4778" y="-17765"/>
            <a:ext cx="5536738" cy="4671705"/>
          </a:xfrm>
          <a:custGeom>
            <a:avLst/>
            <a:gdLst>
              <a:gd name="connsiteX0" fmla="*/ 0 w 5536276"/>
              <a:gd name="connsiteY0" fmla="*/ 0 h 4671753"/>
              <a:gd name="connsiteX1" fmla="*/ 5536276 w 5536276"/>
              <a:gd name="connsiteY1" fmla="*/ 8313 h 4671753"/>
              <a:gd name="connsiteX2" fmla="*/ 1097280 w 5536276"/>
              <a:gd name="connsiteY2" fmla="*/ 4671753 h 4671753"/>
              <a:gd name="connsiteX3" fmla="*/ 24938 w 5536276"/>
              <a:gd name="connsiteY3" fmla="*/ 3458095 h 4671753"/>
              <a:gd name="connsiteX4" fmla="*/ 0 w 5536276"/>
              <a:gd name="connsiteY4" fmla="*/ 0 h 4671753"/>
              <a:gd name="connsiteX0" fmla="*/ 0 w 5536276"/>
              <a:gd name="connsiteY0" fmla="*/ 0 h 4671753"/>
              <a:gd name="connsiteX1" fmla="*/ 5536276 w 5536276"/>
              <a:gd name="connsiteY1" fmla="*/ 8313 h 4671753"/>
              <a:gd name="connsiteX2" fmla="*/ 1097280 w 5536276"/>
              <a:gd name="connsiteY2" fmla="*/ 4671753 h 4671753"/>
              <a:gd name="connsiteX3" fmla="*/ 1092200 w 5536276"/>
              <a:gd name="connsiteY3" fmla="*/ 4663770 h 4671753"/>
              <a:gd name="connsiteX4" fmla="*/ 24938 w 5536276"/>
              <a:gd name="connsiteY4" fmla="*/ 3458095 h 4671753"/>
              <a:gd name="connsiteX5" fmla="*/ 0 w 5536276"/>
              <a:gd name="connsiteY5" fmla="*/ 0 h 4671753"/>
              <a:gd name="connsiteX0" fmla="*/ 0 w 5536276"/>
              <a:gd name="connsiteY0" fmla="*/ 0 h 4696585"/>
              <a:gd name="connsiteX1" fmla="*/ 5536276 w 5536276"/>
              <a:gd name="connsiteY1" fmla="*/ 8313 h 4696585"/>
              <a:gd name="connsiteX2" fmla="*/ 1097280 w 5536276"/>
              <a:gd name="connsiteY2" fmla="*/ 4671753 h 4696585"/>
              <a:gd name="connsiteX3" fmla="*/ 1092200 w 5536276"/>
              <a:gd name="connsiteY3" fmla="*/ 4663770 h 4696585"/>
              <a:gd name="connsiteX4" fmla="*/ 24938 w 5536276"/>
              <a:gd name="connsiteY4" fmla="*/ 3458095 h 4696585"/>
              <a:gd name="connsiteX5" fmla="*/ 0 w 5536276"/>
              <a:gd name="connsiteY5" fmla="*/ 0 h 4696585"/>
              <a:gd name="connsiteX0" fmla="*/ 462 w 5536738"/>
              <a:gd name="connsiteY0" fmla="*/ 0 h 4696585"/>
              <a:gd name="connsiteX1" fmla="*/ 5536738 w 5536738"/>
              <a:gd name="connsiteY1" fmla="*/ 8313 h 4696585"/>
              <a:gd name="connsiteX2" fmla="*/ 1097742 w 5536738"/>
              <a:gd name="connsiteY2" fmla="*/ 4671753 h 4696585"/>
              <a:gd name="connsiteX3" fmla="*/ 1092662 w 5536738"/>
              <a:gd name="connsiteY3" fmla="*/ 4663770 h 4696585"/>
              <a:gd name="connsiteX4" fmla="*/ 0 w 5536738"/>
              <a:gd name="connsiteY4" fmla="*/ 3479866 h 4696585"/>
              <a:gd name="connsiteX5" fmla="*/ 462 w 5536738"/>
              <a:gd name="connsiteY5" fmla="*/ 0 h 4696585"/>
              <a:gd name="connsiteX0" fmla="*/ 462 w 5536738"/>
              <a:gd name="connsiteY0" fmla="*/ 0 h 4696585"/>
              <a:gd name="connsiteX1" fmla="*/ 5536738 w 5536738"/>
              <a:gd name="connsiteY1" fmla="*/ 8313 h 4696585"/>
              <a:gd name="connsiteX2" fmla="*/ 1097742 w 5536738"/>
              <a:gd name="connsiteY2" fmla="*/ 4671753 h 4696585"/>
              <a:gd name="connsiteX3" fmla="*/ 1092662 w 5536738"/>
              <a:gd name="connsiteY3" fmla="*/ 4663770 h 4696585"/>
              <a:gd name="connsiteX4" fmla="*/ 1089033 w 5536738"/>
              <a:gd name="connsiteY4" fmla="*/ 4306556 h 4696585"/>
              <a:gd name="connsiteX5" fmla="*/ 0 w 5536738"/>
              <a:gd name="connsiteY5" fmla="*/ 3479866 h 4696585"/>
              <a:gd name="connsiteX6" fmla="*/ 462 w 5536738"/>
              <a:gd name="connsiteY6" fmla="*/ 0 h 4696585"/>
              <a:gd name="connsiteX0" fmla="*/ 0 w 5536738"/>
              <a:gd name="connsiteY0" fmla="*/ 3479866 h 4696585"/>
              <a:gd name="connsiteX1" fmla="*/ 462 w 5536738"/>
              <a:gd name="connsiteY1" fmla="*/ 0 h 4696585"/>
              <a:gd name="connsiteX2" fmla="*/ 5536738 w 5536738"/>
              <a:gd name="connsiteY2" fmla="*/ 8313 h 4696585"/>
              <a:gd name="connsiteX3" fmla="*/ 1097742 w 5536738"/>
              <a:gd name="connsiteY3" fmla="*/ 4671753 h 4696585"/>
              <a:gd name="connsiteX4" fmla="*/ 1092662 w 5536738"/>
              <a:gd name="connsiteY4" fmla="*/ 4663770 h 4696585"/>
              <a:gd name="connsiteX5" fmla="*/ 1180473 w 5536738"/>
              <a:gd name="connsiteY5" fmla="*/ 4397996 h 4696585"/>
              <a:gd name="connsiteX0" fmla="*/ 0 w 5536738"/>
              <a:gd name="connsiteY0" fmla="*/ 3479866 h 4696585"/>
              <a:gd name="connsiteX1" fmla="*/ 462 w 5536738"/>
              <a:gd name="connsiteY1" fmla="*/ 0 h 4696585"/>
              <a:gd name="connsiteX2" fmla="*/ 5536738 w 5536738"/>
              <a:gd name="connsiteY2" fmla="*/ 8313 h 4696585"/>
              <a:gd name="connsiteX3" fmla="*/ 1097742 w 5536738"/>
              <a:gd name="connsiteY3" fmla="*/ 4671753 h 4696585"/>
              <a:gd name="connsiteX4" fmla="*/ 1092662 w 5536738"/>
              <a:gd name="connsiteY4" fmla="*/ 4663770 h 4696585"/>
              <a:gd name="connsiteX0" fmla="*/ 0 w 5536738"/>
              <a:gd name="connsiteY0" fmla="*/ 3479866 h 4982313"/>
              <a:gd name="connsiteX1" fmla="*/ 462 w 5536738"/>
              <a:gd name="connsiteY1" fmla="*/ 0 h 4982313"/>
              <a:gd name="connsiteX2" fmla="*/ 5536738 w 5536738"/>
              <a:gd name="connsiteY2" fmla="*/ 8313 h 4982313"/>
              <a:gd name="connsiteX3" fmla="*/ 1097742 w 5536738"/>
              <a:gd name="connsiteY3" fmla="*/ 4671753 h 4982313"/>
              <a:gd name="connsiteX4" fmla="*/ 878316 w 5536738"/>
              <a:gd name="connsiteY4" fmla="*/ 4949498 h 4982313"/>
              <a:gd name="connsiteX0" fmla="*/ 0 w 5536738"/>
              <a:gd name="connsiteY0" fmla="*/ 3479866 h 5449477"/>
              <a:gd name="connsiteX1" fmla="*/ 462 w 5536738"/>
              <a:gd name="connsiteY1" fmla="*/ 0 h 5449477"/>
              <a:gd name="connsiteX2" fmla="*/ 5536738 w 5536738"/>
              <a:gd name="connsiteY2" fmla="*/ 8313 h 5449477"/>
              <a:gd name="connsiteX3" fmla="*/ 1097742 w 5536738"/>
              <a:gd name="connsiteY3" fmla="*/ 4671753 h 5449477"/>
              <a:gd name="connsiteX4" fmla="*/ 1671391 w 5536738"/>
              <a:gd name="connsiteY4" fmla="*/ 4817508 h 5449477"/>
              <a:gd name="connsiteX5" fmla="*/ 878316 w 5536738"/>
              <a:gd name="connsiteY5" fmla="*/ 4949498 h 5449477"/>
              <a:gd name="connsiteX0" fmla="*/ 0 w 5536738"/>
              <a:gd name="connsiteY0" fmla="*/ 3479866 h 5378015"/>
              <a:gd name="connsiteX1" fmla="*/ 462 w 5536738"/>
              <a:gd name="connsiteY1" fmla="*/ 0 h 5378015"/>
              <a:gd name="connsiteX2" fmla="*/ 5536738 w 5536738"/>
              <a:gd name="connsiteY2" fmla="*/ 8313 h 5378015"/>
              <a:gd name="connsiteX3" fmla="*/ 2455032 w 5536738"/>
              <a:gd name="connsiteY3" fmla="*/ 4600291 h 5378015"/>
              <a:gd name="connsiteX4" fmla="*/ 1671391 w 5536738"/>
              <a:gd name="connsiteY4" fmla="*/ 4817508 h 5378015"/>
              <a:gd name="connsiteX5" fmla="*/ 878316 w 5536738"/>
              <a:gd name="connsiteY5" fmla="*/ 4949498 h 5378015"/>
              <a:gd name="connsiteX0" fmla="*/ 0 w 5536738"/>
              <a:gd name="connsiteY0" fmla="*/ 3479866 h 5378015"/>
              <a:gd name="connsiteX1" fmla="*/ 462 w 5536738"/>
              <a:gd name="connsiteY1" fmla="*/ 0 h 5378015"/>
              <a:gd name="connsiteX2" fmla="*/ 5536738 w 5536738"/>
              <a:gd name="connsiteY2" fmla="*/ 8313 h 5378015"/>
              <a:gd name="connsiteX3" fmla="*/ 2455032 w 5536738"/>
              <a:gd name="connsiteY3" fmla="*/ 4600291 h 5378015"/>
              <a:gd name="connsiteX4" fmla="*/ 1671391 w 5536738"/>
              <a:gd name="connsiteY4" fmla="*/ 4817508 h 5378015"/>
              <a:gd name="connsiteX0" fmla="*/ 0 w 5536738"/>
              <a:gd name="connsiteY0" fmla="*/ 3479866 h 4600291"/>
              <a:gd name="connsiteX1" fmla="*/ 462 w 5536738"/>
              <a:gd name="connsiteY1" fmla="*/ 0 h 4600291"/>
              <a:gd name="connsiteX2" fmla="*/ 5536738 w 5536738"/>
              <a:gd name="connsiteY2" fmla="*/ 8313 h 4600291"/>
              <a:gd name="connsiteX3" fmla="*/ 2455032 w 5536738"/>
              <a:gd name="connsiteY3" fmla="*/ 4600291 h 4600291"/>
              <a:gd name="connsiteX0" fmla="*/ 0 w 5536738"/>
              <a:gd name="connsiteY0" fmla="*/ 3479866 h 4671705"/>
              <a:gd name="connsiteX1" fmla="*/ 462 w 5536738"/>
              <a:gd name="connsiteY1" fmla="*/ 0 h 4671705"/>
              <a:gd name="connsiteX2" fmla="*/ 5536738 w 5536738"/>
              <a:gd name="connsiteY2" fmla="*/ 8313 h 4671705"/>
              <a:gd name="connsiteX3" fmla="*/ 1097678 w 5536738"/>
              <a:gd name="connsiteY3" fmla="*/ 4671705 h 467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6738" h="4671705">
                <a:moveTo>
                  <a:pt x="0" y="3479866"/>
                </a:moveTo>
                <a:lnTo>
                  <a:pt x="462" y="0"/>
                </a:lnTo>
                <a:lnTo>
                  <a:pt x="5536738" y="8313"/>
                </a:lnTo>
                <a:lnTo>
                  <a:pt x="1097678" y="4671705"/>
                </a:lnTo>
              </a:path>
            </a:pathLst>
          </a:cu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/>
          <p:cNvSpPr/>
          <p:nvPr userDrawn="1">
            <p:custDataLst>
              <p:tags r:id="rId5"/>
            </p:custDataLst>
          </p:nvPr>
        </p:nvSpPr>
        <p:spPr>
          <a:xfrm>
            <a:off x="-21439" y="3459528"/>
            <a:ext cx="1098847" cy="2324991"/>
          </a:xfrm>
          <a:custGeom>
            <a:avLst/>
            <a:gdLst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14105"/>
              <a:gd name="connsiteX1" fmla="*/ 1080655 w 1080655"/>
              <a:gd name="connsiteY1" fmla="*/ 1191887 h 2314105"/>
              <a:gd name="connsiteX2" fmla="*/ 0 w 1080655"/>
              <a:gd name="connsiteY2" fmla="*/ 2314105 h 2314105"/>
              <a:gd name="connsiteX3" fmla="*/ 8313 w 1080655"/>
              <a:gd name="connsiteY3" fmla="*/ 0 h 2314105"/>
              <a:gd name="connsiteX0" fmla="*/ 1055 w 1080655"/>
              <a:gd name="connsiteY0" fmla="*/ 0 h 2324991"/>
              <a:gd name="connsiteX1" fmla="*/ 1080655 w 1080655"/>
              <a:gd name="connsiteY1" fmla="*/ 1202773 h 2324991"/>
              <a:gd name="connsiteX2" fmla="*/ 0 w 1080655"/>
              <a:gd name="connsiteY2" fmla="*/ 2324991 h 2324991"/>
              <a:gd name="connsiteX3" fmla="*/ 1055 w 1080655"/>
              <a:gd name="connsiteY3" fmla="*/ 0 h 2324991"/>
              <a:gd name="connsiteX0" fmla="*/ 1055 w 1094060"/>
              <a:gd name="connsiteY0" fmla="*/ 0 h 2324991"/>
              <a:gd name="connsiteX1" fmla="*/ 1094060 w 1094060"/>
              <a:gd name="connsiteY1" fmla="*/ 1196641 h 2324991"/>
              <a:gd name="connsiteX2" fmla="*/ 0 w 1094060"/>
              <a:gd name="connsiteY2" fmla="*/ 2324991 h 2324991"/>
              <a:gd name="connsiteX3" fmla="*/ 1055 w 1094060"/>
              <a:gd name="connsiteY3" fmla="*/ 0 h 2324991"/>
              <a:gd name="connsiteX0" fmla="*/ 1055 w 1098847"/>
              <a:gd name="connsiteY0" fmla="*/ 0 h 2324991"/>
              <a:gd name="connsiteX1" fmla="*/ 1098847 w 1098847"/>
              <a:gd name="connsiteY1" fmla="*/ 1194251 h 2324991"/>
              <a:gd name="connsiteX2" fmla="*/ 0 w 1098847"/>
              <a:gd name="connsiteY2" fmla="*/ 2324991 h 2324991"/>
              <a:gd name="connsiteX3" fmla="*/ 1055 w 1098847"/>
              <a:gd name="connsiteY3" fmla="*/ 0 h 23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847" h="2324991">
                <a:moveTo>
                  <a:pt x="1055" y="0"/>
                </a:moveTo>
                <a:lnTo>
                  <a:pt x="1098847" y="1194251"/>
                </a:lnTo>
                <a:lnTo>
                  <a:pt x="0" y="2324991"/>
                </a:lnTo>
                <a:cubicBezTo>
                  <a:pt x="352" y="1549994"/>
                  <a:pt x="703" y="774997"/>
                  <a:pt x="1055" y="0"/>
                </a:cubicBezTo>
                <a:close/>
              </a:path>
            </a:pathLst>
          </a:custGeom>
          <a:solidFill>
            <a:srgbClr val="E0E0E0"/>
          </a:solidFill>
          <a:ln w="190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630200" y="3140075"/>
            <a:ext cx="4814894" cy="12874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Forme libre 9"/>
          <p:cNvSpPr/>
          <p:nvPr userDrawn="1"/>
        </p:nvSpPr>
        <p:spPr>
          <a:xfrm>
            <a:off x="945248" y="4495980"/>
            <a:ext cx="293370" cy="160020"/>
          </a:xfrm>
          <a:custGeom>
            <a:avLst/>
            <a:gdLst>
              <a:gd name="connsiteX0" fmla="*/ 0 w 293370"/>
              <a:gd name="connsiteY0" fmla="*/ 0 h 160020"/>
              <a:gd name="connsiteX1" fmla="*/ 148590 w 293370"/>
              <a:gd name="connsiteY1" fmla="*/ 160020 h 160020"/>
              <a:gd name="connsiteX2" fmla="*/ 293370 w 293370"/>
              <a:gd name="connsiteY2" fmla="*/ 7620 h 160020"/>
              <a:gd name="connsiteX3" fmla="*/ 0 w 293370"/>
              <a:gd name="connsiteY3" fmla="*/ 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" h="160020">
                <a:moveTo>
                  <a:pt x="0" y="0"/>
                </a:moveTo>
                <a:lnTo>
                  <a:pt x="148590" y="160020"/>
                </a:lnTo>
                <a:lnTo>
                  <a:pt x="29337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E0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  <p:sp>
        <p:nvSpPr>
          <p:cNvPr id="35" name="Espace réservé du pied de page 4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755576" y="6381328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STRATEGIC PLAN 2013 2023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FLUID TRANSFER ACTIVITY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260" y="274638"/>
            <a:ext cx="801854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42559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Forme libre 7"/>
          <p:cNvSpPr/>
          <p:nvPr userDrawn="1"/>
        </p:nvSpPr>
        <p:spPr>
          <a:xfrm>
            <a:off x="-30821" y="1"/>
            <a:ext cx="668259" cy="1556791"/>
          </a:xfrm>
          <a:custGeom>
            <a:avLst/>
            <a:gdLst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14105"/>
              <a:gd name="connsiteX1" fmla="*/ 1080655 w 1080655"/>
              <a:gd name="connsiteY1" fmla="*/ 1191887 h 2314105"/>
              <a:gd name="connsiteX2" fmla="*/ 0 w 1080655"/>
              <a:gd name="connsiteY2" fmla="*/ 2314105 h 2314105"/>
              <a:gd name="connsiteX3" fmla="*/ 8313 w 1080655"/>
              <a:gd name="connsiteY3" fmla="*/ 0 h 2314105"/>
              <a:gd name="connsiteX0" fmla="*/ 1055 w 1080655"/>
              <a:gd name="connsiteY0" fmla="*/ 0 h 2324991"/>
              <a:gd name="connsiteX1" fmla="*/ 1080655 w 1080655"/>
              <a:gd name="connsiteY1" fmla="*/ 1202773 h 2324991"/>
              <a:gd name="connsiteX2" fmla="*/ 0 w 1080655"/>
              <a:gd name="connsiteY2" fmla="*/ 2324991 h 2324991"/>
              <a:gd name="connsiteX3" fmla="*/ 1055 w 1080655"/>
              <a:gd name="connsiteY3" fmla="*/ 0 h 2324991"/>
              <a:gd name="connsiteX0" fmla="*/ 1055 w 1094060"/>
              <a:gd name="connsiteY0" fmla="*/ 0 h 2324991"/>
              <a:gd name="connsiteX1" fmla="*/ 1094060 w 1094060"/>
              <a:gd name="connsiteY1" fmla="*/ 1196641 h 2324991"/>
              <a:gd name="connsiteX2" fmla="*/ 0 w 1094060"/>
              <a:gd name="connsiteY2" fmla="*/ 2324991 h 2324991"/>
              <a:gd name="connsiteX3" fmla="*/ 1055 w 1094060"/>
              <a:gd name="connsiteY3" fmla="*/ 0 h 2324991"/>
              <a:gd name="connsiteX0" fmla="*/ 1055 w 1098847"/>
              <a:gd name="connsiteY0" fmla="*/ 0 h 2324991"/>
              <a:gd name="connsiteX1" fmla="*/ 1098847 w 1098847"/>
              <a:gd name="connsiteY1" fmla="*/ 1194251 h 2324991"/>
              <a:gd name="connsiteX2" fmla="*/ 0 w 1098847"/>
              <a:gd name="connsiteY2" fmla="*/ 2324991 h 2324991"/>
              <a:gd name="connsiteX3" fmla="*/ 1055 w 1098847"/>
              <a:gd name="connsiteY3" fmla="*/ 0 h 23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847" h="2324991">
                <a:moveTo>
                  <a:pt x="1055" y="0"/>
                </a:moveTo>
                <a:lnTo>
                  <a:pt x="1098847" y="1194251"/>
                </a:lnTo>
                <a:lnTo>
                  <a:pt x="0" y="2324991"/>
                </a:lnTo>
                <a:cubicBezTo>
                  <a:pt x="352" y="1549994"/>
                  <a:pt x="703" y="774997"/>
                  <a:pt x="1055" y="0"/>
                </a:cubicBezTo>
                <a:close/>
              </a:path>
            </a:pathLst>
          </a:custGeom>
          <a:solidFill>
            <a:srgbClr val="142559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11"/>
          <p:cNvGrpSpPr/>
          <p:nvPr userDrawn="1"/>
        </p:nvGrpSpPr>
        <p:grpSpPr>
          <a:xfrm>
            <a:off x="6641890" y="6375202"/>
            <a:ext cx="2248198" cy="261342"/>
            <a:chOff x="642910" y="2000240"/>
            <a:chExt cx="7866063" cy="914400"/>
          </a:xfrm>
          <a:solidFill>
            <a:schemeClr val="bg2"/>
          </a:solidFill>
        </p:grpSpPr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7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83960" y="641044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>
              <a:defRPr/>
            </a:pPr>
            <a:r>
              <a:rPr lang="fr-FR" dirty="0" smtClean="0"/>
              <a:t>STRATEGIC PLAN 2013 2023 </a:t>
            </a:r>
          </a:p>
          <a:p>
            <a:pPr>
              <a:defRPr/>
            </a:pPr>
            <a:r>
              <a:rPr lang="fr-FR" dirty="0" smtClean="0">
                <a:solidFill>
                  <a:schemeClr val="tx2"/>
                </a:solidFill>
              </a:rPr>
              <a:t>FLUID TRANSFER ACTIVITY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8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  <p:sp>
        <p:nvSpPr>
          <p:cNvPr id="32" name="Espace réservé du contenu 2"/>
          <p:cNvSpPr>
            <a:spLocks noGrp="1"/>
          </p:cNvSpPr>
          <p:nvPr>
            <p:ph idx="13"/>
          </p:nvPr>
        </p:nvSpPr>
        <p:spPr>
          <a:xfrm>
            <a:off x="714375" y="1485900"/>
            <a:ext cx="7858125" cy="4543425"/>
          </a:xfrm>
        </p:spPr>
        <p:txBody>
          <a:bodyPr/>
          <a:lstStyle>
            <a:lvl1pPr marL="0" indent="184150"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SzPct val="115000"/>
              <a:buFontTx/>
              <a:buBlip>
                <a:blip r:embed="rId4"/>
              </a:buBlip>
              <a:defRPr sz="1800">
                <a:solidFill>
                  <a:schemeClr val="tx1"/>
                </a:solidFill>
              </a:defRPr>
            </a:lvl1pPr>
            <a:lvl2pPr marL="544513" indent="-174625">
              <a:buClr>
                <a:srgbClr val="E00025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09625" indent="-265113" defTabSz="730250">
              <a:buClr>
                <a:schemeClr val="tx2"/>
              </a:buClr>
              <a:buFont typeface="Arial" pitchFamily="34" charset="0"/>
              <a:buChar char="‒"/>
              <a:defRPr sz="1400" baseline="0">
                <a:solidFill>
                  <a:schemeClr val="tx1"/>
                </a:solidFill>
              </a:defRPr>
            </a:lvl3pPr>
            <a:lvl4pPr marL="1079500" indent="-269875">
              <a:buClr>
                <a:schemeClr val="tx2"/>
              </a:buClr>
              <a:buSzPct val="90000"/>
              <a:buFont typeface="Arial" pitchFamily="34" charset="0"/>
              <a:buChar char="▪"/>
              <a:defRPr sz="1200"/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260" y="274638"/>
            <a:ext cx="801854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42559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Forme libre 7"/>
          <p:cNvSpPr/>
          <p:nvPr userDrawn="1"/>
        </p:nvSpPr>
        <p:spPr>
          <a:xfrm>
            <a:off x="-30821" y="1"/>
            <a:ext cx="668259" cy="1556791"/>
          </a:xfrm>
          <a:custGeom>
            <a:avLst/>
            <a:gdLst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14105"/>
              <a:gd name="connsiteX1" fmla="*/ 1080655 w 1080655"/>
              <a:gd name="connsiteY1" fmla="*/ 1191887 h 2314105"/>
              <a:gd name="connsiteX2" fmla="*/ 0 w 1080655"/>
              <a:gd name="connsiteY2" fmla="*/ 2314105 h 2314105"/>
              <a:gd name="connsiteX3" fmla="*/ 8313 w 1080655"/>
              <a:gd name="connsiteY3" fmla="*/ 0 h 2314105"/>
              <a:gd name="connsiteX0" fmla="*/ 1055 w 1080655"/>
              <a:gd name="connsiteY0" fmla="*/ 0 h 2324991"/>
              <a:gd name="connsiteX1" fmla="*/ 1080655 w 1080655"/>
              <a:gd name="connsiteY1" fmla="*/ 1202773 h 2324991"/>
              <a:gd name="connsiteX2" fmla="*/ 0 w 1080655"/>
              <a:gd name="connsiteY2" fmla="*/ 2324991 h 2324991"/>
              <a:gd name="connsiteX3" fmla="*/ 1055 w 1080655"/>
              <a:gd name="connsiteY3" fmla="*/ 0 h 2324991"/>
              <a:gd name="connsiteX0" fmla="*/ 1055 w 1094060"/>
              <a:gd name="connsiteY0" fmla="*/ 0 h 2324991"/>
              <a:gd name="connsiteX1" fmla="*/ 1094060 w 1094060"/>
              <a:gd name="connsiteY1" fmla="*/ 1196641 h 2324991"/>
              <a:gd name="connsiteX2" fmla="*/ 0 w 1094060"/>
              <a:gd name="connsiteY2" fmla="*/ 2324991 h 2324991"/>
              <a:gd name="connsiteX3" fmla="*/ 1055 w 1094060"/>
              <a:gd name="connsiteY3" fmla="*/ 0 h 2324991"/>
              <a:gd name="connsiteX0" fmla="*/ 1055 w 1098847"/>
              <a:gd name="connsiteY0" fmla="*/ 0 h 2324991"/>
              <a:gd name="connsiteX1" fmla="*/ 1098847 w 1098847"/>
              <a:gd name="connsiteY1" fmla="*/ 1194251 h 2324991"/>
              <a:gd name="connsiteX2" fmla="*/ 0 w 1098847"/>
              <a:gd name="connsiteY2" fmla="*/ 2324991 h 2324991"/>
              <a:gd name="connsiteX3" fmla="*/ 1055 w 1098847"/>
              <a:gd name="connsiteY3" fmla="*/ 0 h 23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847" h="2324991">
                <a:moveTo>
                  <a:pt x="1055" y="0"/>
                </a:moveTo>
                <a:lnTo>
                  <a:pt x="1098847" y="1194251"/>
                </a:lnTo>
                <a:lnTo>
                  <a:pt x="0" y="2324991"/>
                </a:lnTo>
                <a:cubicBezTo>
                  <a:pt x="352" y="1549994"/>
                  <a:pt x="703" y="774997"/>
                  <a:pt x="1055" y="0"/>
                </a:cubicBezTo>
                <a:close/>
              </a:path>
            </a:pathLst>
          </a:custGeom>
          <a:solidFill>
            <a:srgbClr val="142559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11"/>
          <p:cNvGrpSpPr/>
          <p:nvPr userDrawn="1"/>
        </p:nvGrpSpPr>
        <p:grpSpPr>
          <a:xfrm>
            <a:off x="6641890" y="6375202"/>
            <a:ext cx="2248198" cy="261342"/>
            <a:chOff x="642910" y="2000240"/>
            <a:chExt cx="7866063" cy="914400"/>
          </a:xfrm>
          <a:solidFill>
            <a:schemeClr val="bg2"/>
          </a:solidFill>
        </p:grpSpPr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7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83960" y="641044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>
              <a:defRPr/>
            </a:pPr>
            <a:r>
              <a:rPr lang="fr-FR" dirty="0" smtClean="0"/>
              <a:t>STRATEGIC PLAN 2013 2023 </a:t>
            </a:r>
          </a:p>
          <a:p>
            <a:pPr>
              <a:defRPr/>
            </a:pPr>
            <a:r>
              <a:rPr lang="fr-FR" dirty="0" smtClean="0">
                <a:solidFill>
                  <a:schemeClr val="tx2"/>
                </a:solidFill>
              </a:rPr>
              <a:t>FLUID TRANSFER ACTIVITY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8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>
          <a:xfrm>
            <a:off x="1847850" y="1485900"/>
            <a:ext cx="6724650" cy="4543425"/>
          </a:xfrm>
        </p:spPr>
        <p:txBody>
          <a:bodyPr anchor="ctr"/>
          <a:lstStyle>
            <a:lvl1pPr marL="179388" indent="-179388">
              <a:spcBef>
                <a:spcPts val="1400"/>
              </a:spcBef>
              <a:spcAft>
                <a:spcPts val="200"/>
              </a:spcAft>
              <a:buClr>
                <a:schemeClr val="tx2"/>
              </a:buClr>
              <a:buSzPct val="115000"/>
              <a:buFontTx/>
              <a:buBlip>
                <a:blip r:embed="rId4"/>
              </a:buBlip>
              <a:defRPr sz="1800" b="1">
                <a:solidFill>
                  <a:schemeClr val="tx1"/>
                </a:solidFill>
                <a:latin typeface="+mj-lt"/>
              </a:defRPr>
            </a:lvl1pPr>
            <a:lvl2pPr marL="544513" indent="-174625">
              <a:buClr>
                <a:srgbClr val="E00025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j-lt"/>
              </a:defRPr>
            </a:lvl2pPr>
            <a:lvl3pPr marL="809625" indent="-265113" defTabSz="730250">
              <a:buClr>
                <a:schemeClr val="tx2"/>
              </a:buClr>
              <a:buFont typeface="Arial" pitchFamily="34" charset="0"/>
              <a:buChar char="‒"/>
              <a:defRPr sz="1400" baseline="0">
                <a:solidFill>
                  <a:schemeClr val="tx1"/>
                </a:solidFill>
                <a:latin typeface="+mj-lt"/>
              </a:defRPr>
            </a:lvl3pPr>
            <a:lvl4pPr marL="1079500" indent="-269875">
              <a:buClr>
                <a:schemeClr val="tx2"/>
              </a:buClr>
              <a:buSzPct val="90000"/>
              <a:buFont typeface="Arial" pitchFamily="34" charset="0"/>
              <a:buChar char="▪"/>
              <a:defRPr sz="1200">
                <a:latin typeface="+mj-lt"/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260" y="274638"/>
            <a:ext cx="801854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42559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Forme libre 7"/>
          <p:cNvSpPr/>
          <p:nvPr userDrawn="1"/>
        </p:nvSpPr>
        <p:spPr>
          <a:xfrm>
            <a:off x="-30821" y="1"/>
            <a:ext cx="668259" cy="1556791"/>
          </a:xfrm>
          <a:custGeom>
            <a:avLst/>
            <a:gdLst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14105"/>
              <a:gd name="connsiteX1" fmla="*/ 1080655 w 1080655"/>
              <a:gd name="connsiteY1" fmla="*/ 1191887 h 2314105"/>
              <a:gd name="connsiteX2" fmla="*/ 0 w 1080655"/>
              <a:gd name="connsiteY2" fmla="*/ 2314105 h 2314105"/>
              <a:gd name="connsiteX3" fmla="*/ 8313 w 1080655"/>
              <a:gd name="connsiteY3" fmla="*/ 0 h 2314105"/>
              <a:gd name="connsiteX0" fmla="*/ 1055 w 1080655"/>
              <a:gd name="connsiteY0" fmla="*/ 0 h 2324991"/>
              <a:gd name="connsiteX1" fmla="*/ 1080655 w 1080655"/>
              <a:gd name="connsiteY1" fmla="*/ 1202773 h 2324991"/>
              <a:gd name="connsiteX2" fmla="*/ 0 w 1080655"/>
              <a:gd name="connsiteY2" fmla="*/ 2324991 h 2324991"/>
              <a:gd name="connsiteX3" fmla="*/ 1055 w 1080655"/>
              <a:gd name="connsiteY3" fmla="*/ 0 h 2324991"/>
              <a:gd name="connsiteX0" fmla="*/ 1055 w 1094060"/>
              <a:gd name="connsiteY0" fmla="*/ 0 h 2324991"/>
              <a:gd name="connsiteX1" fmla="*/ 1094060 w 1094060"/>
              <a:gd name="connsiteY1" fmla="*/ 1196641 h 2324991"/>
              <a:gd name="connsiteX2" fmla="*/ 0 w 1094060"/>
              <a:gd name="connsiteY2" fmla="*/ 2324991 h 2324991"/>
              <a:gd name="connsiteX3" fmla="*/ 1055 w 1094060"/>
              <a:gd name="connsiteY3" fmla="*/ 0 h 2324991"/>
              <a:gd name="connsiteX0" fmla="*/ 1055 w 1098847"/>
              <a:gd name="connsiteY0" fmla="*/ 0 h 2324991"/>
              <a:gd name="connsiteX1" fmla="*/ 1098847 w 1098847"/>
              <a:gd name="connsiteY1" fmla="*/ 1194251 h 2324991"/>
              <a:gd name="connsiteX2" fmla="*/ 0 w 1098847"/>
              <a:gd name="connsiteY2" fmla="*/ 2324991 h 2324991"/>
              <a:gd name="connsiteX3" fmla="*/ 1055 w 1098847"/>
              <a:gd name="connsiteY3" fmla="*/ 0 h 23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847" h="2324991">
                <a:moveTo>
                  <a:pt x="1055" y="0"/>
                </a:moveTo>
                <a:lnTo>
                  <a:pt x="1098847" y="1194251"/>
                </a:lnTo>
                <a:lnTo>
                  <a:pt x="0" y="2324991"/>
                </a:lnTo>
                <a:cubicBezTo>
                  <a:pt x="352" y="1549994"/>
                  <a:pt x="703" y="774997"/>
                  <a:pt x="1055" y="0"/>
                </a:cubicBezTo>
                <a:close/>
              </a:path>
            </a:pathLst>
          </a:custGeom>
          <a:solidFill>
            <a:srgbClr val="142559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6"/>
          <p:cNvGrpSpPr/>
          <p:nvPr userDrawn="1"/>
        </p:nvGrpSpPr>
        <p:grpSpPr>
          <a:xfrm>
            <a:off x="6641890" y="6375202"/>
            <a:ext cx="2248198" cy="261342"/>
            <a:chOff x="642910" y="2000240"/>
            <a:chExt cx="7866063" cy="914400"/>
          </a:xfrm>
          <a:solidFill>
            <a:schemeClr val="bg2"/>
          </a:solidFill>
        </p:grpSpPr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83960" y="641044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>
              <a:defRPr/>
            </a:pPr>
            <a:r>
              <a:rPr lang="fr-FR" dirty="0" smtClean="0"/>
              <a:t>STRATEGIC PLAN 2013 2023 </a:t>
            </a:r>
          </a:p>
          <a:p>
            <a:pPr>
              <a:defRPr/>
            </a:pPr>
            <a:r>
              <a:rPr lang="fr-FR" dirty="0" smtClean="0">
                <a:solidFill>
                  <a:schemeClr val="tx2"/>
                </a:solidFill>
              </a:rPr>
              <a:t>FLUID TRANSFER ACTIVITY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64795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 7"/>
          <p:cNvSpPr/>
          <p:nvPr userDrawn="1"/>
        </p:nvSpPr>
        <p:spPr>
          <a:xfrm>
            <a:off x="-30821" y="1"/>
            <a:ext cx="668259" cy="1556791"/>
          </a:xfrm>
          <a:custGeom>
            <a:avLst/>
            <a:gdLst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35876"/>
              <a:gd name="connsiteX1" fmla="*/ 1080655 w 1080655"/>
              <a:gd name="connsiteY1" fmla="*/ 1213658 h 2335876"/>
              <a:gd name="connsiteX2" fmla="*/ 0 w 1080655"/>
              <a:gd name="connsiteY2" fmla="*/ 2335876 h 2335876"/>
              <a:gd name="connsiteX3" fmla="*/ 8313 w 1080655"/>
              <a:gd name="connsiteY3" fmla="*/ 0 h 2335876"/>
              <a:gd name="connsiteX0" fmla="*/ 8313 w 1080655"/>
              <a:gd name="connsiteY0" fmla="*/ 0 h 2314105"/>
              <a:gd name="connsiteX1" fmla="*/ 1080655 w 1080655"/>
              <a:gd name="connsiteY1" fmla="*/ 1191887 h 2314105"/>
              <a:gd name="connsiteX2" fmla="*/ 0 w 1080655"/>
              <a:gd name="connsiteY2" fmla="*/ 2314105 h 2314105"/>
              <a:gd name="connsiteX3" fmla="*/ 8313 w 1080655"/>
              <a:gd name="connsiteY3" fmla="*/ 0 h 2314105"/>
              <a:gd name="connsiteX0" fmla="*/ 1055 w 1080655"/>
              <a:gd name="connsiteY0" fmla="*/ 0 h 2324991"/>
              <a:gd name="connsiteX1" fmla="*/ 1080655 w 1080655"/>
              <a:gd name="connsiteY1" fmla="*/ 1202773 h 2324991"/>
              <a:gd name="connsiteX2" fmla="*/ 0 w 1080655"/>
              <a:gd name="connsiteY2" fmla="*/ 2324991 h 2324991"/>
              <a:gd name="connsiteX3" fmla="*/ 1055 w 1080655"/>
              <a:gd name="connsiteY3" fmla="*/ 0 h 2324991"/>
              <a:gd name="connsiteX0" fmla="*/ 1055 w 1094060"/>
              <a:gd name="connsiteY0" fmla="*/ 0 h 2324991"/>
              <a:gd name="connsiteX1" fmla="*/ 1094060 w 1094060"/>
              <a:gd name="connsiteY1" fmla="*/ 1196641 h 2324991"/>
              <a:gd name="connsiteX2" fmla="*/ 0 w 1094060"/>
              <a:gd name="connsiteY2" fmla="*/ 2324991 h 2324991"/>
              <a:gd name="connsiteX3" fmla="*/ 1055 w 1094060"/>
              <a:gd name="connsiteY3" fmla="*/ 0 h 2324991"/>
              <a:gd name="connsiteX0" fmla="*/ 1055 w 1098847"/>
              <a:gd name="connsiteY0" fmla="*/ 0 h 2324991"/>
              <a:gd name="connsiteX1" fmla="*/ 1098847 w 1098847"/>
              <a:gd name="connsiteY1" fmla="*/ 1194251 h 2324991"/>
              <a:gd name="connsiteX2" fmla="*/ 0 w 1098847"/>
              <a:gd name="connsiteY2" fmla="*/ 2324991 h 2324991"/>
              <a:gd name="connsiteX3" fmla="*/ 1055 w 1098847"/>
              <a:gd name="connsiteY3" fmla="*/ 0 h 23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847" h="2324991">
                <a:moveTo>
                  <a:pt x="1055" y="0"/>
                </a:moveTo>
                <a:lnTo>
                  <a:pt x="1098847" y="1194251"/>
                </a:lnTo>
                <a:lnTo>
                  <a:pt x="0" y="2324991"/>
                </a:lnTo>
                <a:cubicBezTo>
                  <a:pt x="352" y="1549994"/>
                  <a:pt x="703" y="774997"/>
                  <a:pt x="1055" y="0"/>
                </a:cubicBezTo>
                <a:close/>
              </a:path>
            </a:pathLst>
          </a:custGeom>
          <a:solidFill>
            <a:srgbClr val="142559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26"/>
          <p:cNvGrpSpPr/>
          <p:nvPr userDrawn="1"/>
        </p:nvGrpSpPr>
        <p:grpSpPr>
          <a:xfrm>
            <a:off x="6641890" y="6375202"/>
            <a:ext cx="2248198" cy="261342"/>
            <a:chOff x="642910" y="2000240"/>
            <a:chExt cx="7866063" cy="914400"/>
          </a:xfrm>
          <a:solidFill>
            <a:schemeClr val="bg2"/>
          </a:solidFill>
        </p:grpSpPr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2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83960" y="641044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>
              <a:defRPr/>
            </a:pPr>
            <a:r>
              <a:rPr lang="fr-FR" dirty="0" smtClean="0"/>
              <a:t>STRATEGIC PLAN 2013 2023 </a:t>
            </a:r>
          </a:p>
          <a:p>
            <a:pPr>
              <a:defRPr/>
            </a:pPr>
            <a:r>
              <a:rPr lang="fr-FR" dirty="0" smtClean="0">
                <a:solidFill>
                  <a:schemeClr val="tx2"/>
                </a:solidFill>
              </a:rPr>
              <a:t>FLUID TRANSFER ACTIVITY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64795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in">
    <p:bg>
      <p:bgPr>
        <a:solidFill>
          <a:srgbClr val="14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V="1">
            <a:off x="940037" y="12311"/>
            <a:ext cx="7067372" cy="684219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 userDrawn="1"/>
        </p:nvCxnSpPr>
        <p:spPr>
          <a:xfrm flipH="1" flipV="1">
            <a:off x="2390319" y="1918740"/>
            <a:ext cx="1759548" cy="1822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E:\_encours graphiste\001_SEQUOIA\200107_Hutchinson\imports\LOGO HUTCHINSON\wemakeitpossibl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014" y="3227410"/>
            <a:ext cx="2853990" cy="562808"/>
          </a:xfrm>
          <a:prstGeom prst="rect">
            <a:avLst/>
          </a:prstGeom>
          <a:noFill/>
        </p:spPr>
      </p:pic>
      <p:grpSp>
        <p:nvGrpSpPr>
          <p:cNvPr id="2" name="Groupe 31"/>
          <p:cNvGrpSpPr/>
          <p:nvPr userDrawn="1"/>
        </p:nvGrpSpPr>
        <p:grpSpPr>
          <a:xfrm>
            <a:off x="6588224" y="6381328"/>
            <a:ext cx="2248198" cy="261342"/>
            <a:chOff x="642910" y="2000240"/>
            <a:chExt cx="7866063" cy="914400"/>
          </a:xfrm>
          <a:solidFill>
            <a:schemeClr val="bg1"/>
          </a:solidFill>
        </p:grpSpPr>
        <p:sp>
          <p:nvSpPr>
            <p:cNvPr id="33" name="Freeform 25"/>
            <p:cNvSpPr>
              <a:spLocks noEditPoints="1"/>
            </p:cNvSpPr>
            <p:nvPr/>
          </p:nvSpPr>
          <p:spPr bwMode="auto">
            <a:xfrm>
              <a:off x="8318473" y="2208203"/>
              <a:ext cx="190500" cy="188913"/>
            </a:xfrm>
            <a:custGeom>
              <a:avLst/>
              <a:gdLst/>
              <a:ahLst/>
              <a:cxnLst>
                <a:cxn ang="0">
                  <a:pos x="51" y="54"/>
                </a:cxn>
                <a:cxn ang="0">
                  <a:pos x="65" y="54"/>
                </a:cxn>
                <a:cxn ang="0">
                  <a:pos x="72" y="51"/>
                </a:cxn>
                <a:cxn ang="0">
                  <a:pos x="75" y="46"/>
                </a:cxn>
                <a:cxn ang="0">
                  <a:pos x="75" y="40"/>
                </a:cxn>
                <a:cxn ang="0">
                  <a:pos x="72" y="36"/>
                </a:cxn>
                <a:cxn ang="0">
                  <a:pos x="65" y="33"/>
                </a:cxn>
                <a:cxn ang="0">
                  <a:pos x="51" y="33"/>
                </a:cxn>
                <a:cxn ang="0">
                  <a:pos x="62" y="24"/>
                </a:cxn>
                <a:cxn ang="0">
                  <a:pos x="78" y="27"/>
                </a:cxn>
                <a:cxn ang="0">
                  <a:pos x="87" y="33"/>
                </a:cxn>
                <a:cxn ang="0">
                  <a:pos x="90" y="42"/>
                </a:cxn>
                <a:cxn ang="0">
                  <a:pos x="89" y="51"/>
                </a:cxn>
                <a:cxn ang="0">
                  <a:pos x="84" y="57"/>
                </a:cxn>
                <a:cxn ang="0">
                  <a:pos x="75" y="60"/>
                </a:cxn>
                <a:cxn ang="0">
                  <a:pos x="74" y="90"/>
                </a:cxn>
                <a:cxn ang="0">
                  <a:pos x="51" y="63"/>
                </a:cxn>
                <a:cxn ang="0">
                  <a:pos x="36" y="90"/>
                </a:cxn>
                <a:cxn ang="0">
                  <a:pos x="60" y="7"/>
                </a:cxn>
                <a:cxn ang="0">
                  <a:pos x="41" y="12"/>
                </a:cxn>
                <a:cxn ang="0">
                  <a:pos x="26" y="22"/>
                </a:cxn>
                <a:cxn ang="0">
                  <a:pos x="14" y="39"/>
                </a:cxn>
                <a:cxn ang="0">
                  <a:pos x="9" y="58"/>
                </a:cxn>
                <a:cxn ang="0">
                  <a:pos x="14" y="78"/>
                </a:cxn>
                <a:cxn ang="0">
                  <a:pos x="24" y="95"/>
                </a:cxn>
                <a:cxn ang="0">
                  <a:pos x="41" y="105"/>
                </a:cxn>
                <a:cxn ang="0">
                  <a:pos x="60" y="110"/>
                </a:cxn>
                <a:cxn ang="0">
                  <a:pos x="80" y="105"/>
                </a:cxn>
                <a:cxn ang="0">
                  <a:pos x="96" y="95"/>
                </a:cxn>
                <a:cxn ang="0">
                  <a:pos x="108" y="78"/>
                </a:cxn>
                <a:cxn ang="0">
                  <a:pos x="111" y="60"/>
                </a:cxn>
                <a:cxn ang="0">
                  <a:pos x="108" y="39"/>
                </a:cxn>
                <a:cxn ang="0">
                  <a:pos x="98" y="22"/>
                </a:cxn>
                <a:cxn ang="0">
                  <a:pos x="80" y="12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84" y="4"/>
                </a:cxn>
                <a:cxn ang="0">
                  <a:pos x="98" y="12"/>
                </a:cxn>
                <a:cxn ang="0">
                  <a:pos x="108" y="22"/>
                </a:cxn>
                <a:cxn ang="0">
                  <a:pos x="116" y="36"/>
                </a:cxn>
                <a:cxn ang="0">
                  <a:pos x="120" y="58"/>
                </a:cxn>
                <a:cxn ang="0">
                  <a:pos x="119" y="74"/>
                </a:cxn>
                <a:cxn ang="0">
                  <a:pos x="113" y="89"/>
                </a:cxn>
                <a:cxn ang="0">
                  <a:pos x="104" y="101"/>
                </a:cxn>
                <a:cxn ang="0">
                  <a:pos x="90" y="110"/>
                </a:cxn>
                <a:cxn ang="0">
                  <a:pos x="72" y="117"/>
                </a:cxn>
                <a:cxn ang="0">
                  <a:pos x="48" y="117"/>
                </a:cxn>
                <a:cxn ang="0">
                  <a:pos x="30" y="110"/>
                </a:cxn>
                <a:cxn ang="0">
                  <a:pos x="18" y="101"/>
                </a:cxn>
                <a:cxn ang="0">
                  <a:pos x="8" y="87"/>
                </a:cxn>
                <a:cxn ang="0">
                  <a:pos x="2" y="71"/>
                </a:cxn>
                <a:cxn ang="0">
                  <a:pos x="2" y="46"/>
                </a:cxn>
                <a:cxn ang="0">
                  <a:pos x="9" y="28"/>
                </a:cxn>
                <a:cxn ang="0">
                  <a:pos x="18" y="16"/>
                </a:cxn>
                <a:cxn ang="0">
                  <a:pos x="30" y="7"/>
                </a:cxn>
                <a:cxn ang="0">
                  <a:pos x="45" y="1"/>
                </a:cxn>
                <a:cxn ang="0">
                  <a:pos x="60" y="0"/>
                </a:cxn>
              </a:cxnLst>
              <a:rect l="0" t="0" r="r" b="b"/>
              <a:pathLst>
                <a:path w="120" h="119">
                  <a:moveTo>
                    <a:pt x="51" y="33"/>
                  </a:moveTo>
                  <a:lnTo>
                    <a:pt x="51" y="54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2"/>
                  </a:lnTo>
                  <a:lnTo>
                    <a:pt x="72" y="51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5" y="40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1" y="33"/>
                  </a:lnTo>
                  <a:close/>
                  <a:moveTo>
                    <a:pt x="36" y="24"/>
                  </a:moveTo>
                  <a:lnTo>
                    <a:pt x="62" y="24"/>
                  </a:lnTo>
                  <a:lnTo>
                    <a:pt x="71" y="24"/>
                  </a:lnTo>
                  <a:lnTo>
                    <a:pt x="78" y="27"/>
                  </a:lnTo>
                  <a:lnTo>
                    <a:pt x="83" y="28"/>
                  </a:lnTo>
                  <a:lnTo>
                    <a:pt x="87" y="33"/>
                  </a:lnTo>
                  <a:lnTo>
                    <a:pt x="90" y="37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9" y="51"/>
                  </a:lnTo>
                  <a:lnTo>
                    <a:pt x="87" y="54"/>
                  </a:lnTo>
                  <a:lnTo>
                    <a:pt x="84" y="57"/>
                  </a:lnTo>
                  <a:lnTo>
                    <a:pt x="80" y="58"/>
                  </a:lnTo>
                  <a:lnTo>
                    <a:pt x="75" y="60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2" y="63"/>
                  </a:lnTo>
                  <a:lnTo>
                    <a:pt x="51" y="63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36" y="24"/>
                  </a:lnTo>
                  <a:close/>
                  <a:moveTo>
                    <a:pt x="60" y="7"/>
                  </a:moveTo>
                  <a:lnTo>
                    <a:pt x="51" y="9"/>
                  </a:lnTo>
                  <a:lnTo>
                    <a:pt x="41" y="12"/>
                  </a:lnTo>
                  <a:lnTo>
                    <a:pt x="33" y="16"/>
                  </a:lnTo>
                  <a:lnTo>
                    <a:pt x="26" y="22"/>
                  </a:lnTo>
                  <a:lnTo>
                    <a:pt x="18" y="30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9" y="58"/>
                  </a:lnTo>
                  <a:lnTo>
                    <a:pt x="11" y="69"/>
                  </a:lnTo>
                  <a:lnTo>
                    <a:pt x="14" y="78"/>
                  </a:lnTo>
                  <a:lnTo>
                    <a:pt x="18" y="86"/>
                  </a:lnTo>
                  <a:lnTo>
                    <a:pt x="24" y="95"/>
                  </a:lnTo>
                  <a:lnTo>
                    <a:pt x="32" y="101"/>
                  </a:lnTo>
                  <a:lnTo>
                    <a:pt x="41" y="105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71" y="108"/>
                  </a:lnTo>
                  <a:lnTo>
                    <a:pt x="80" y="105"/>
                  </a:lnTo>
                  <a:lnTo>
                    <a:pt x="89" y="101"/>
                  </a:lnTo>
                  <a:lnTo>
                    <a:pt x="96" y="95"/>
                  </a:lnTo>
                  <a:lnTo>
                    <a:pt x="104" y="87"/>
                  </a:lnTo>
                  <a:lnTo>
                    <a:pt x="108" y="78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11" y="49"/>
                  </a:lnTo>
                  <a:lnTo>
                    <a:pt x="108" y="39"/>
                  </a:lnTo>
                  <a:lnTo>
                    <a:pt x="104" y="31"/>
                  </a:lnTo>
                  <a:lnTo>
                    <a:pt x="98" y="22"/>
                  </a:lnTo>
                  <a:lnTo>
                    <a:pt x="89" y="16"/>
                  </a:lnTo>
                  <a:lnTo>
                    <a:pt x="80" y="12"/>
                  </a:lnTo>
                  <a:lnTo>
                    <a:pt x="71" y="9"/>
                  </a:lnTo>
                  <a:lnTo>
                    <a:pt x="60" y="7"/>
                  </a:lnTo>
                  <a:close/>
                  <a:moveTo>
                    <a:pt x="60" y="0"/>
                  </a:moveTo>
                  <a:lnTo>
                    <a:pt x="69" y="0"/>
                  </a:lnTo>
                  <a:lnTo>
                    <a:pt x="77" y="1"/>
                  </a:lnTo>
                  <a:lnTo>
                    <a:pt x="84" y="4"/>
                  </a:lnTo>
                  <a:lnTo>
                    <a:pt x="92" y="7"/>
                  </a:lnTo>
                  <a:lnTo>
                    <a:pt x="98" y="12"/>
                  </a:lnTo>
                  <a:lnTo>
                    <a:pt x="104" y="16"/>
                  </a:lnTo>
                  <a:lnTo>
                    <a:pt x="108" y="22"/>
                  </a:lnTo>
                  <a:lnTo>
                    <a:pt x="113" y="28"/>
                  </a:lnTo>
                  <a:lnTo>
                    <a:pt x="116" y="36"/>
                  </a:lnTo>
                  <a:lnTo>
                    <a:pt x="120" y="46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19" y="74"/>
                  </a:lnTo>
                  <a:lnTo>
                    <a:pt x="116" y="81"/>
                  </a:lnTo>
                  <a:lnTo>
                    <a:pt x="113" y="89"/>
                  </a:lnTo>
                  <a:lnTo>
                    <a:pt x="108" y="95"/>
                  </a:lnTo>
                  <a:lnTo>
                    <a:pt x="104" y="101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  <a:lnTo>
                    <a:pt x="48" y="117"/>
                  </a:lnTo>
                  <a:lnTo>
                    <a:pt x="38" y="113"/>
                  </a:lnTo>
                  <a:lnTo>
                    <a:pt x="30" y="110"/>
                  </a:lnTo>
                  <a:lnTo>
                    <a:pt x="24" y="105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8" y="87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6"/>
                  </a:lnTo>
                  <a:lnTo>
                    <a:pt x="5" y="36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2593948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9" y="2"/>
                </a:cxn>
                <a:cxn ang="0">
                  <a:pos x="61" y="5"/>
                </a:cxn>
                <a:cxn ang="0">
                  <a:pos x="61" y="113"/>
                </a:cxn>
                <a:cxn ang="0">
                  <a:pos x="61" y="115"/>
                </a:cxn>
                <a:cxn ang="0">
                  <a:pos x="62" y="116"/>
                </a:cxn>
                <a:cxn ang="0">
                  <a:pos x="65" y="118"/>
                </a:cxn>
                <a:cxn ang="0">
                  <a:pos x="250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4" y="113"/>
                </a:cxn>
                <a:cxn ang="0">
                  <a:pos x="254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9" y="0"/>
                </a:cxn>
                <a:cxn ang="0">
                  <a:pos x="309" y="0"/>
                </a:cxn>
                <a:cxn ang="0">
                  <a:pos x="312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2" y="316"/>
                </a:cxn>
                <a:cxn ang="0">
                  <a:pos x="309" y="316"/>
                </a:cxn>
                <a:cxn ang="0">
                  <a:pos x="259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4" y="312"/>
                </a:cxn>
                <a:cxn ang="0">
                  <a:pos x="254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50" y="170"/>
                </a:cxn>
                <a:cxn ang="0">
                  <a:pos x="65" y="170"/>
                </a:cxn>
                <a:cxn ang="0">
                  <a:pos x="62" y="172"/>
                </a:cxn>
                <a:cxn ang="0">
                  <a:pos x="61" y="173"/>
                </a:cxn>
                <a:cxn ang="0">
                  <a:pos x="61" y="176"/>
                </a:cxn>
                <a:cxn ang="0">
                  <a:pos x="61" y="312"/>
                </a:cxn>
                <a:cxn ang="0">
                  <a:pos x="59" y="315"/>
                </a:cxn>
                <a:cxn ang="0">
                  <a:pos x="58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6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2" y="116"/>
                  </a:lnTo>
                  <a:lnTo>
                    <a:pt x="65" y="118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4" y="113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2" y="316"/>
                  </a:lnTo>
                  <a:lnTo>
                    <a:pt x="309" y="316"/>
                  </a:lnTo>
                  <a:lnTo>
                    <a:pt x="259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4" y="312"/>
                  </a:lnTo>
                  <a:lnTo>
                    <a:pt x="254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50" y="170"/>
                  </a:lnTo>
                  <a:lnTo>
                    <a:pt x="65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1" y="176"/>
                  </a:lnTo>
                  <a:lnTo>
                    <a:pt x="61" y="312"/>
                  </a:lnTo>
                  <a:lnTo>
                    <a:pt x="59" y="315"/>
                  </a:lnTo>
                  <a:lnTo>
                    <a:pt x="58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3179735" y="2205028"/>
              <a:ext cx="547688" cy="515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5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60" y="5"/>
                </a:cxn>
                <a:cxn ang="0">
                  <a:pos x="60" y="196"/>
                </a:cxn>
                <a:cxn ang="0">
                  <a:pos x="63" y="218"/>
                </a:cxn>
                <a:cxn ang="0">
                  <a:pos x="72" y="238"/>
                </a:cxn>
                <a:cxn ang="0">
                  <a:pos x="90" y="251"/>
                </a:cxn>
                <a:cxn ang="0">
                  <a:pos x="105" y="261"/>
                </a:cxn>
                <a:cxn ang="0">
                  <a:pos x="121" y="265"/>
                </a:cxn>
                <a:cxn ang="0">
                  <a:pos x="144" y="270"/>
                </a:cxn>
                <a:cxn ang="0">
                  <a:pos x="173" y="271"/>
                </a:cxn>
                <a:cxn ang="0">
                  <a:pos x="201" y="270"/>
                </a:cxn>
                <a:cxn ang="0">
                  <a:pos x="224" y="265"/>
                </a:cxn>
                <a:cxn ang="0">
                  <a:pos x="240" y="261"/>
                </a:cxn>
                <a:cxn ang="0">
                  <a:pos x="255" y="251"/>
                </a:cxn>
                <a:cxn ang="0">
                  <a:pos x="269" y="242"/>
                </a:cxn>
                <a:cxn ang="0">
                  <a:pos x="278" y="229"/>
                </a:cxn>
                <a:cxn ang="0">
                  <a:pos x="284" y="214"/>
                </a:cxn>
                <a:cxn ang="0">
                  <a:pos x="285" y="196"/>
                </a:cxn>
                <a:cxn ang="0">
                  <a:pos x="285" y="5"/>
                </a:cxn>
                <a:cxn ang="0">
                  <a:pos x="285" y="2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341" y="0"/>
                </a:cxn>
                <a:cxn ang="0">
                  <a:pos x="342" y="0"/>
                </a:cxn>
                <a:cxn ang="0">
                  <a:pos x="344" y="2"/>
                </a:cxn>
                <a:cxn ang="0">
                  <a:pos x="345" y="5"/>
                </a:cxn>
                <a:cxn ang="0">
                  <a:pos x="345" y="208"/>
                </a:cxn>
                <a:cxn ang="0">
                  <a:pos x="342" y="235"/>
                </a:cxn>
                <a:cxn ang="0">
                  <a:pos x="333" y="258"/>
                </a:cxn>
                <a:cxn ang="0">
                  <a:pos x="317" y="277"/>
                </a:cxn>
                <a:cxn ang="0">
                  <a:pos x="296" y="294"/>
                </a:cxn>
                <a:cxn ang="0">
                  <a:pos x="269" y="309"/>
                </a:cxn>
                <a:cxn ang="0">
                  <a:pos x="240" y="318"/>
                </a:cxn>
                <a:cxn ang="0">
                  <a:pos x="209" y="324"/>
                </a:cxn>
                <a:cxn ang="0">
                  <a:pos x="173" y="325"/>
                </a:cxn>
                <a:cxn ang="0">
                  <a:pos x="136" y="324"/>
                </a:cxn>
                <a:cxn ang="0">
                  <a:pos x="105" y="318"/>
                </a:cxn>
                <a:cxn ang="0">
                  <a:pos x="76" y="309"/>
                </a:cxn>
                <a:cxn ang="0">
                  <a:pos x="49" y="294"/>
                </a:cxn>
                <a:cxn ang="0">
                  <a:pos x="27" y="277"/>
                </a:cxn>
                <a:cxn ang="0">
                  <a:pos x="12" y="256"/>
                </a:cxn>
                <a:cxn ang="0">
                  <a:pos x="3" y="233"/>
                </a:cxn>
                <a:cxn ang="0">
                  <a:pos x="0" y="208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45" h="325">
                  <a:moveTo>
                    <a:pt x="4" y="0"/>
                  </a:moveTo>
                  <a:lnTo>
                    <a:pt x="55" y="0"/>
                  </a:lnTo>
                  <a:lnTo>
                    <a:pt x="57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196"/>
                  </a:lnTo>
                  <a:lnTo>
                    <a:pt x="63" y="218"/>
                  </a:lnTo>
                  <a:lnTo>
                    <a:pt x="72" y="238"/>
                  </a:lnTo>
                  <a:lnTo>
                    <a:pt x="90" y="251"/>
                  </a:lnTo>
                  <a:lnTo>
                    <a:pt x="105" y="261"/>
                  </a:lnTo>
                  <a:lnTo>
                    <a:pt x="121" y="265"/>
                  </a:lnTo>
                  <a:lnTo>
                    <a:pt x="144" y="270"/>
                  </a:lnTo>
                  <a:lnTo>
                    <a:pt x="173" y="271"/>
                  </a:lnTo>
                  <a:lnTo>
                    <a:pt x="201" y="270"/>
                  </a:lnTo>
                  <a:lnTo>
                    <a:pt x="224" y="265"/>
                  </a:lnTo>
                  <a:lnTo>
                    <a:pt x="240" y="261"/>
                  </a:lnTo>
                  <a:lnTo>
                    <a:pt x="255" y="251"/>
                  </a:lnTo>
                  <a:lnTo>
                    <a:pt x="269" y="242"/>
                  </a:lnTo>
                  <a:lnTo>
                    <a:pt x="278" y="229"/>
                  </a:lnTo>
                  <a:lnTo>
                    <a:pt x="284" y="214"/>
                  </a:lnTo>
                  <a:lnTo>
                    <a:pt x="285" y="196"/>
                  </a:lnTo>
                  <a:lnTo>
                    <a:pt x="285" y="5"/>
                  </a:lnTo>
                  <a:lnTo>
                    <a:pt x="285" y="2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4" y="2"/>
                  </a:lnTo>
                  <a:lnTo>
                    <a:pt x="345" y="5"/>
                  </a:lnTo>
                  <a:lnTo>
                    <a:pt x="345" y="208"/>
                  </a:lnTo>
                  <a:lnTo>
                    <a:pt x="342" y="235"/>
                  </a:lnTo>
                  <a:lnTo>
                    <a:pt x="333" y="258"/>
                  </a:lnTo>
                  <a:lnTo>
                    <a:pt x="317" y="277"/>
                  </a:lnTo>
                  <a:lnTo>
                    <a:pt x="296" y="294"/>
                  </a:lnTo>
                  <a:lnTo>
                    <a:pt x="269" y="309"/>
                  </a:lnTo>
                  <a:lnTo>
                    <a:pt x="240" y="318"/>
                  </a:lnTo>
                  <a:lnTo>
                    <a:pt x="209" y="324"/>
                  </a:lnTo>
                  <a:lnTo>
                    <a:pt x="173" y="325"/>
                  </a:lnTo>
                  <a:lnTo>
                    <a:pt x="136" y="324"/>
                  </a:lnTo>
                  <a:lnTo>
                    <a:pt x="105" y="318"/>
                  </a:lnTo>
                  <a:lnTo>
                    <a:pt x="76" y="309"/>
                  </a:lnTo>
                  <a:lnTo>
                    <a:pt x="49" y="294"/>
                  </a:lnTo>
                  <a:lnTo>
                    <a:pt x="27" y="277"/>
                  </a:lnTo>
                  <a:lnTo>
                    <a:pt x="12" y="256"/>
                  </a:lnTo>
                  <a:lnTo>
                    <a:pt x="3" y="233"/>
                  </a:lnTo>
                  <a:lnTo>
                    <a:pt x="0" y="20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3809973" y="2205028"/>
              <a:ext cx="514350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0" y="0"/>
                </a:cxn>
                <a:cxn ang="0">
                  <a:pos x="323" y="0"/>
                </a:cxn>
                <a:cxn ang="0">
                  <a:pos x="324" y="2"/>
                </a:cxn>
                <a:cxn ang="0">
                  <a:pos x="324" y="5"/>
                </a:cxn>
                <a:cxn ang="0">
                  <a:pos x="324" y="50"/>
                </a:cxn>
                <a:cxn ang="0">
                  <a:pos x="324" y="51"/>
                </a:cxn>
                <a:cxn ang="0">
                  <a:pos x="323" y="53"/>
                </a:cxn>
                <a:cxn ang="0">
                  <a:pos x="320" y="54"/>
                </a:cxn>
                <a:cxn ang="0">
                  <a:pos x="196" y="54"/>
                </a:cxn>
                <a:cxn ang="0">
                  <a:pos x="193" y="54"/>
                </a:cxn>
                <a:cxn ang="0">
                  <a:pos x="192" y="56"/>
                </a:cxn>
                <a:cxn ang="0">
                  <a:pos x="192" y="59"/>
                </a:cxn>
                <a:cxn ang="0">
                  <a:pos x="192" y="312"/>
                </a:cxn>
                <a:cxn ang="0">
                  <a:pos x="192" y="315"/>
                </a:cxn>
                <a:cxn ang="0">
                  <a:pos x="189" y="316"/>
                </a:cxn>
                <a:cxn ang="0">
                  <a:pos x="187" y="316"/>
                </a:cxn>
                <a:cxn ang="0">
                  <a:pos x="136" y="316"/>
                </a:cxn>
                <a:cxn ang="0">
                  <a:pos x="135" y="316"/>
                </a:cxn>
                <a:cxn ang="0">
                  <a:pos x="133" y="315"/>
                </a:cxn>
                <a:cxn ang="0">
                  <a:pos x="132" y="312"/>
                </a:cxn>
                <a:cxn ang="0">
                  <a:pos x="132" y="59"/>
                </a:cxn>
                <a:cxn ang="0">
                  <a:pos x="132" y="56"/>
                </a:cxn>
                <a:cxn ang="0">
                  <a:pos x="130" y="54"/>
                </a:cxn>
                <a:cxn ang="0">
                  <a:pos x="127" y="5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0" y="51"/>
                </a:cxn>
                <a:cxn ang="0">
                  <a:pos x="0" y="5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4" h="316">
                  <a:moveTo>
                    <a:pt x="4" y="0"/>
                  </a:moveTo>
                  <a:lnTo>
                    <a:pt x="320" y="0"/>
                  </a:lnTo>
                  <a:lnTo>
                    <a:pt x="323" y="0"/>
                  </a:lnTo>
                  <a:lnTo>
                    <a:pt x="324" y="2"/>
                  </a:lnTo>
                  <a:lnTo>
                    <a:pt x="324" y="5"/>
                  </a:lnTo>
                  <a:lnTo>
                    <a:pt x="324" y="50"/>
                  </a:lnTo>
                  <a:lnTo>
                    <a:pt x="324" y="51"/>
                  </a:lnTo>
                  <a:lnTo>
                    <a:pt x="323" y="53"/>
                  </a:lnTo>
                  <a:lnTo>
                    <a:pt x="320" y="54"/>
                  </a:lnTo>
                  <a:lnTo>
                    <a:pt x="196" y="54"/>
                  </a:lnTo>
                  <a:lnTo>
                    <a:pt x="193" y="54"/>
                  </a:lnTo>
                  <a:lnTo>
                    <a:pt x="192" y="56"/>
                  </a:lnTo>
                  <a:lnTo>
                    <a:pt x="192" y="59"/>
                  </a:lnTo>
                  <a:lnTo>
                    <a:pt x="192" y="312"/>
                  </a:lnTo>
                  <a:lnTo>
                    <a:pt x="192" y="315"/>
                  </a:lnTo>
                  <a:lnTo>
                    <a:pt x="189" y="316"/>
                  </a:lnTo>
                  <a:lnTo>
                    <a:pt x="187" y="316"/>
                  </a:lnTo>
                  <a:lnTo>
                    <a:pt x="136" y="316"/>
                  </a:lnTo>
                  <a:lnTo>
                    <a:pt x="135" y="316"/>
                  </a:lnTo>
                  <a:lnTo>
                    <a:pt x="133" y="315"/>
                  </a:lnTo>
                  <a:lnTo>
                    <a:pt x="132" y="312"/>
                  </a:lnTo>
                  <a:lnTo>
                    <a:pt x="132" y="59"/>
                  </a:lnTo>
                  <a:lnTo>
                    <a:pt x="132" y="56"/>
                  </a:lnTo>
                  <a:lnTo>
                    <a:pt x="130" y="54"/>
                  </a:lnTo>
                  <a:lnTo>
                    <a:pt x="127" y="5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332260" y="2189153"/>
              <a:ext cx="619125" cy="531813"/>
            </a:xfrm>
            <a:custGeom>
              <a:avLst/>
              <a:gdLst/>
              <a:ahLst/>
              <a:cxnLst>
                <a:cxn ang="0">
                  <a:pos x="251" y="4"/>
                </a:cxn>
                <a:cxn ang="0">
                  <a:pos x="329" y="30"/>
                </a:cxn>
                <a:cxn ang="0">
                  <a:pos x="389" y="84"/>
                </a:cxn>
                <a:cxn ang="0">
                  <a:pos x="389" y="87"/>
                </a:cxn>
                <a:cxn ang="0">
                  <a:pos x="341" y="104"/>
                </a:cxn>
                <a:cxn ang="0">
                  <a:pos x="336" y="105"/>
                </a:cxn>
                <a:cxn ang="0">
                  <a:pos x="309" y="83"/>
                </a:cxn>
                <a:cxn ang="0">
                  <a:pos x="245" y="58"/>
                </a:cxn>
                <a:cxn ang="0">
                  <a:pos x="174" y="57"/>
                </a:cxn>
                <a:cxn ang="0">
                  <a:pos x="123" y="74"/>
                </a:cxn>
                <a:cxn ang="0">
                  <a:pos x="84" y="104"/>
                </a:cxn>
                <a:cxn ang="0">
                  <a:pos x="64" y="144"/>
                </a:cxn>
                <a:cxn ang="0">
                  <a:pos x="64" y="191"/>
                </a:cxn>
                <a:cxn ang="0">
                  <a:pos x="84" y="231"/>
                </a:cxn>
                <a:cxn ang="0">
                  <a:pos x="123" y="261"/>
                </a:cxn>
                <a:cxn ang="0">
                  <a:pos x="176" y="278"/>
                </a:cxn>
                <a:cxn ang="0">
                  <a:pos x="248" y="277"/>
                </a:cxn>
                <a:cxn ang="0">
                  <a:pos x="314" y="249"/>
                </a:cxn>
                <a:cxn ang="0">
                  <a:pos x="338" y="228"/>
                </a:cxn>
                <a:cxn ang="0">
                  <a:pos x="341" y="230"/>
                </a:cxn>
                <a:cxn ang="0">
                  <a:pos x="386" y="255"/>
                </a:cxn>
                <a:cxn ang="0">
                  <a:pos x="387" y="258"/>
                </a:cxn>
                <a:cxn ang="0">
                  <a:pos x="377" y="271"/>
                </a:cxn>
                <a:cxn ang="0">
                  <a:pos x="350" y="295"/>
                </a:cxn>
                <a:cxn ang="0">
                  <a:pos x="308" y="317"/>
                </a:cxn>
                <a:cxn ang="0">
                  <a:pos x="243" y="332"/>
                </a:cxn>
                <a:cxn ang="0">
                  <a:pos x="165" y="332"/>
                </a:cxn>
                <a:cxn ang="0">
                  <a:pos x="94" y="311"/>
                </a:cxn>
                <a:cxn ang="0">
                  <a:pos x="37" y="268"/>
                </a:cxn>
                <a:cxn ang="0">
                  <a:pos x="4" y="204"/>
                </a:cxn>
                <a:cxn ang="0">
                  <a:pos x="4" y="131"/>
                </a:cxn>
                <a:cxn ang="0">
                  <a:pos x="37" y="69"/>
                </a:cxn>
                <a:cxn ang="0">
                  <a:pos x="96" y="24"/>
                </a:cxn>
                <a:cxn ang="0">
                  <a:pos x="165" y="3"/>
                </a:cxn>
              </a:cxnLst>
              <a:rect l="0" t="0" r="r" b="b"/>
              <a:pathLst>
                <a:path w="390" h="335">
                  <a:moveTo>
                    <a:pt x="204" y="0"/>
                  </a:moveTo>
                  <a:lnTo>
                    <a:pt x="251" y="4"/>
                  </a:lnTo>
                  <a:lnTo>
                    <a:pt x="291" y="13"/>
                  </a:lnTo>
                  <a:lnTo>
                    <a:pt x="329" y="30"/>
                  </a:lnTo>
                  <a:lnTo>
                    <a:pt x="362" y="54"/>
                  </a:lnTo>
                  <a:lnTo>
                    <a:pt x="389" y="84"/>
                  </a:lnTo>
                  <a:lnTo>
                    <a:pt x="390" y="86"/>
                  </a:lnTo>
                  <a:lnTo>
                    <a:pt x="389" y="87"/>
                  </a:lnTo>
                  <a:lnTo>
                    <a:pt x="387" y="89"/>
                  </a:lnTo>
                  <a:lnTo>
                    <a:pt x="341" y="104"/>
                  </a:lnTo>
                  <a:lnTo>
                    <a:pt x="339" y="105"/>
                  </a:lnTo>
                  <a:lnTo>
                    <a:pt x="336" y="105"/>
                  </a:lnTo>
                  <a:lnTo>
                    <a:pt x="336" y="105"/>
                  </a:lnTo>
                  <a:lnTo>
                    <a:pt x="309" y="83"/>
                  </a:lnTo>
                  <a:lnTo>
                    <a:pt x="279" y="67"/>
                  </a:lnTo>
                  <a:lnTo>
                    <a:pt x="245" y="58"/>
                  </a:lnTo>
                  <a:lnTo>
                    <a:pt x="204" y="55"/>
                  </a:lnTo>
                  <a:lnTo>
                    <a:pt x="174" y="57"/>
                  </a:lnTo>
                  <a:lnTo>
                    <a:pt x="147" y="63"/>
                  </a:lnTo>
                  <a:lnTo>
                    <a:pt x="123" y="74"/>
                  </a:lnTo>
                  <a:lnTo>
                    <a:pt x="102" y="87"/>
                  </a:lnTo>
                  <a:lnTo>
                    <a:pt x="84" y="104"/>
                  </a:lnTo>
                  <a:lnTo>
                    <a:pt x="72" y="123"/>
                  </a:lnTo>
                  <a:lnTo>
                    <a:pt x="64" y="144"/>
                  </a:lnTo>
                  <a:lnTo>
                    <a:pt x="63" y="167"/>
                  </a:lnTo>
                  <a:lnTo>
                    <a:pt x="64" y="191"/>
                  </a:lnTo>
                  <a:lnTo>
                    <a:pt x="72" y="213"/>
                  </a:lnTo>
                  <a:lnTo>
                    <a:pt x="84" y="231"/>
                  </a:lnTo>
                  <a:lnTo>
                    <a:pt x="102" y="248"/>
                  </a:lnTo>
                  <a:lnTo>
                    <a:pt x="123" y="261"/>
                  </a:lnTo>
                  <a:lnTo>
                    <a:pt x="147" y="272"/>
                  </a:lnTo>
                  <a:lnTo>
                    <a:pt x="176" y="278"/>
                  </a:lnTo>
                  <a:lnTo>
                    <a:pt x="207" y="280"/>
                  </a:lnTo>
                  <a:lnTo>
                    <a:pt x="248" y="277"/>
                  </a:lnTo>
                  <a:lnTo>
                    <a:pt x="284" y="266"/>
                  </a:lnTo>
                  <a:lnTo>
                    <a:pt x="314" y="249"/>
                  </a:lnTo>
                  <a:lnTo>
                    <a:pt x="336" y="230"/>
                  </a:lnTo>
                  <a:lnTo>
                    <a:pt x="338" y="228"/>
                  </a:lnTo>
                  <a:lnTo>
                    <a:pt x="339" y="230"/>
                  </a:lnTo>
                  <a:lnTo>
                    <a:pt x="341" y="230"/>
                  </a:lnTo>
                  <a:lnTo>
                    <a:pt x="384" y="254"/>
                  </a:lnTo>
                  <a:lnTo>
                    <a:pt x="386" y="255"/>
                  </a:lnTo>
                  <a:lnTo>
                    <a:pt x="387" y="257"/>
                  </a:lnTo>
                  <a:lnTo>
                    <a:pt x="387" y="258"/>
                  </a:lnTo>
                  <a:lnTo>
                    <a:pt x="384" y="261"/>
                  </a:lnTo>
                  <a:lnTo>
                    <a:pt x="377" y="271"/>
                  </a:lnTo>
                  <a:lnTo>
                    <a:pt x="365" y="281"/>
                  </a:lnTo>
                  <a:lnTo>
                    <a:pt x="350" y="295"/>
                  </a:lnTo>
                  <a:lnTo>
                    <a:pt x="330" y="307"/>
                  </a:lnTo>
                  <a:lnTo>
                    <a:pt x="308" y="317"/>
                  </a:lnTo>
                  <a:lnTo>
                    <a:pt x="278" y="326"/>
                  </a:lnTo>
                  <a:lnTo>
                    <a:pt x="243" y="332"/>
                  </a:lnTo>
                  <a:lnTo>
                    <a:pt x="204" y="335"/>
                  </a:lnTo>
                  <a:lnTo>
                    <a:pt x="165" y="332"/>
                  </a:lnTo>
                  <a:lnTo>
                    <a:pt x="127" y="325"/>
                  </a:lnTo>
                  <a:lnTo>
                    <a:pt x="94" y="311"/>
                  </a:lnTo>
                  <a:lnTo>
                    <a:pt x="64" y="293"/>
                  </a:lnTo>
                  <a:lnTo>
                    <a:pt x="37" y="268"/>
                  </a:lnTo>
                  <a:lnTo>
                    <a:pt x="16" y="237"/>
                  </a:lnTo>
                  <a:lnTo>
                    <a:pt x="4" y="204"/>
                  </a:lnTo>
                  <a:lnTo>
                    <a:pt x="0" y="167"/>
                  </a:lnTo>
                  <a:lnTo>
                    <a:pt x="4" y="131"/>
                  </a:lnTo>
                  <a:lnTo>
                    <a:pt x="16" y="98"/>
                  </a:lnTo>
                  <a:lnTo>
                    <a:pt x="37" y="69"/>
                  </a:lnTo>
                  <a:lnTo>
                    <a:pt x="66" y="42"/>
                  </a:lnTo>
                  <a:lnTo>
                    <a:pt x="96" y="24"/>
                  </a:lnTo>
                  <a:lnTo>
                    <a:pt x="129" y="10"/>
                  </a:lnTo>
                  <a:lnTo>
                    <a:pt x="165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5021235" y="2205028"/>
              <a:ext cx="496888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2"/>
                </a:cxn>
                <a:cxn ang="0">
                  <a:pos x="59" y="5"/>
                </a:cxn>
                <a:cxn ang="0">
                  <a:pos x="59" y="113"/>
                </a:cxn>
                <a:cxn ang="0">
                  <a:pos x="60" y="115"/>
                </a:cxn>
                <a:cxn ang="0">
                  <a:pos x="62" y="116"/>
                </a:cxn>
                <a:cxn ang="0">
                  <a:pos x="63" y="118"/>
                </a:cxn>
                <a:cxn ang="0">
                  <a:pos x="248" y="118"/>
                </a:cxn>
                <a:cxn ang="0">
                  <a:pos x="251" y="116"/>
                </a:cxn>
                <a:cxn ang="0">
                  <a:pos x="253" y="115"/>
                </a:cxn>
                <a:cxn ang="0">
                  <a:pos x="253" y="113"/>
                </a:cxn>
                <a:cxn ang="0">
                  <a:pos x="253" y="5"/>
                </a:cxn>
                <a:cxn ang="0">
                  <a:pos x="254" y="2"/>
                </a:cxn>
                <a:cxn ang="0">
                  <a:pos x="256" y="0"/>
                </a:cxn>
                <a:cxn ang="0">
                  <a:pos x="257" y="0"/>
                </a:cxn>
                <a:cxn ang="0">
                  <a:pos x="308" y="0"/>
                </a:cxn>
                <a:cxn ang="0">
                  <a:pos x="311" y="0"/>
                </a:cxn>
                <a:cxn ang="0">
                  <a:pos x="313" y="2"/>
                </a:cxn>
                <a:cxn ang="0">
                  <a:pos x="313" y="5"/>
                </a:cxn>
                <a:cxn ang="0">
                  <a:pos x="313" y="312"/>
                </a:cxn>
                <a:cxn ang="0">
                  <a:pos x="313" y="315"/>
                </a:cxn>
                <a:cxn ang="0">
                  <a:pos x="311" y="316"/>
                </a:cxn>
                <a:cxn ang="0">
                  <a:pos x="308" y="316"/>
                </a:cxn>
                <a:cxn ang="0">
                  <a:pos x="257" y="316"/>
                </a:cxn>
                <a:cxn ang="0">
                  <a:pos x="256" y="316"/>
                </a:cxn>
                <a:cxn ang="0">
                  <a:pos x="254" y="315"/>
                </a:cxn>
                <a:cxn ang="0">
                  <a:pos x="253" y="312"/>
                </a:cxn>
                <a:cxn ang="0">
                  <a:pos x="253" y="176"/>
                </a:cxn>
                <a:cxn ang="0">
                  <a:pos x="253" y="173"/>
                </a:cxn>
                <a:cxn ang="0">
                  <a:pos x="251" y="172"/>
                </a:cxn>
                <a:cxn ang="0">
                  <a:pos x="248" y="170"/>
                </a:cxn>
                <a:cxn ang="0">
                  <a:pos x="63" y="170"/>
                </a:cxn>
                <a:cxn ang="0">
                  <a:pos x="62" y="172"/>
                </a:cxn>
                <a:cxn ang="0">
                  <a:pos x="60" y="173"/>
                </a:cxn>
                <a:cxn ang="0">
                  <a:pos x="59" y="176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5" y="316"/>
                </a:cxn>
                <a:cxn ang="0">
                  <a:pos x="2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313" h="316">
                  <a:moveTo>
                    <a:pt x="5" y="0"/>
                  </a:move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3"/>
                  </a:lnTo>
                  <a:lnTo>
                    <a:pt x="60" y="115"/>
                  </a:lnTo>
                  <a:lnTo>
                    <a:pt x="62" y="116"/>
                  </a:lnTo>
                  <a:lnTo>
                    <a:pt x="63" y="118"/>
                  </a:lnTo>
                  <a:lnTo>
                    <a:pt x="248" y="118"/>
                  </a:lnTo>
                  <a:lnTo>
                    <a:pt x="251" y="116"/>
                  </a:lnTo>
                  <a:lnTo>
                    <a:pt x="253" y="115"/>
                  </a:lnTo>
                  <a:lnTo>
                    <a:pt x="253" y="113"/>
                  </a:lnTo>
                  <a:lnTo>
                    <a:pt x="253" y="5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3" y="2"/>
                  </a:lnTo>
                  <a:lnTo>
                    <a:pt x="313" y="5"/>
                  </a:lnTo>
                  <a:lnTo>
                    <a:pt x="313" y="312"/>
                  </a:lnTo>
                  <a:lnTo>
                    <a:pt x="313" y="315"/>
                  </a:lnTo>
                  <a:lnTo>
                    <a:pt x="311" y="316"/>
                  </a:lnTo>
                  <a:lnTo>
                    <a:pt x="308" y="316"/>
                  </a:lnTo>
                  <a:lnTo>
                    <a:pt x="257" y="316"/>
                  </a:lnTo>
                  <a:lnTo>
                    <a:pt x="256" y="316"/>
                  </a:lnTo>
                  <a:lnTo>
                    <a:pt x="254" y="315"/>
                  </a:lnTo>
                  <a:lnTo>
                    <a:pt x="253" y="312"/>
                  </a:lnTo>
                  <a:lnTo>
                    <a:pt x="253" y="176"/>
                  </a:lnTo>
                  <a:lnTo>
                    <a:pt x="253" y="173"/>
                  </a:lnTo>
                  <a:lnTo>
                    <a:pt x="251" y="172"/>
                  </a:lnTo>
                  <a:lnTo>
                    <a:pt x="248" y="170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59" y="176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5" y="316"/>
                  </a:lnTo>
                  <a:lnTo>
                    <a:pt x="2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5619723" y="2205028"/>
              <a:ext cx="95250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6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5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60" h="316">
                  <a:moveTo>
                    <a:pt x="5" y="0"/>
                  </a:moveTo>
                  <a:lnTo>
                    <a:pt x="56" y="0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5818160" y="2205028"/>
              <a:ext cx="525463" cy="5016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6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2" y="2"/>
                </a:cxn>
                <a:cxn ang="0">
                  <a:pos x="74" y="3"/>
                </a:cxn>
                <a:cxn ang="0">
                  <a:pos x="75" y="5"/>
                </a:cxn>
                <a:cxn ang="0">
                  <a:pos x="269" y="235"/>
                </a:cxn>
                <a:cxn ang="0">
                  <a:pos x="271" y="236"/>
                </a:cxn>
                <a:cxn ang="0">
                  <a:pos x="272" y="236"/>
                </a:cxn>
                <a:cxn ang="0">
                  <a:pos x="272" y="233"/>
                </a:cxn>
                <a:cxn ang="0">
                  <a:pos x="271" y="5"/>
                </a:cxn>
                <a:cxn ang="0">
                  <a:pos x="272" y="2"/>
                </a:cxn>
                <a:cxn ang="0">
                  <a:pos x="274" y="0"/>
                </a:cxn>
                <a:cxn ang="0">
                  <a:pos x="275" y="0"/>
                </a:cxn>
                <a:cxn ang="0">
                  <a:pos x="326" y="0"/>
                </a:cxn>
                <a:cxn ang="0">
                  <a:pos x="329" y="0"/>
                </a:cxn>
                <a:cxn ang="0">
                  <a:pos x="331" y="2"/>
                </a:cxn>
                <a:cxn ang="0">
                  <a:pos x="331" y="5"/>
                </a:cxn>
                <a:cxn ang="0">
                  <a:pos x="331" y="312"/>
                </a:cxn>
                <a:cxn ang="0">
                  <a:pos x="331" y="315"/>
                </a:cxn>
                <a:cxn ang="0">
                  <a:pos x="329" y="316"/>
                </a:cxn>
                <a:cxn ang="0">
                  <a:pos x="326" y="316"/>
                </a:cxn>
                <a:cxn ang="0">
                  <a:pos x="277" y="316"/>
                </a:cxn>
                <a:cxn ang="0">
                  <a:pos x="274" y="316"/>
                </a:cxn>
                <a:cxn ang="0">
                  <a:pos x="271" y="315"/>
                </a:cxn>
                <a:cxn ang="0">
                  <a:pos x="269" y="313"/>
                </a:cxn>
                <a:cxn ang="0">
                  <a:pos x="63" y="7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4"/>
                </a:cxn>
                <a:cxn ang="0">
                  <a:pos x="60" y="312"/>
                </a:cxn>
                <a:cxn ang="0">
                  <a:pos x="60" y="315"/>
                </a:cxn>
                <a:cxn ang="0">
                  <a:pos x="59" y="316"/>
                </a:cxn>
                <a:cxn ang="0">
                  <a:pos x="56" y="316"/>
                </a:cxn>
                <a:cxn ang="0">
                  <a:pos x="5" y="316"/>
                </a:cxn>
                <a:cxn ang="0">
                  <a:pos x="3" y="316"/>
                </a:cxn>
                <a:cxn ang="0">
                  <a:pos x="2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331" h="316">
                  <a:moveTo>
                    <a:pt x="5" y="0"/>
                  </a:move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269" y="235"/>
                  </a:lnTo>
                  <a:lnTo>
                    <a:pt x="271" y="236"/>
                  </a:lnTo>
                  <a:lnTo>
                    <a:pt x="272" y="236"/>
                  </a:lnTo>
                  <a:lnTo>
                    <a:pt x="272" y="233"/>
                  </a:lnTo>
                  <a:lnTo>
                    <a:pt x="271" y="5"/>
                  </a:lnTo>
                  <a:lnTo>
                    <a:pt x="272" y="2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2"/>
                  </a:lnTo>
                  <a:lnTo>
                    <a:pt x="331" y="5"/>
                  </a:lnTo>
                  <a:lnTo>
                    <a:pt x="331" y="312"/>
                  </a:lnTo>
                  <a:lnTo>
                    <a:pt x="331" y="315"/>
                  </a:lnTo>
                  <a:lnTo>
                    <a:pt x="329" y="316"/>
                  </a:lnTo>
                  <a:lnTo>
                    <a:pt x="326" y="316"/>
                  </a:lnTo>
                  <a:lnTo>
                    <a:pt x="277" y="316"/>
                  </a:lnTo>
                  <a:lnTo>
                    <a:pt x="274" y="316"/>
                  </a:lnTo>
                  <a:lnTo>
                    <a:pt x="271" y="315"/>
                  </a:lnTo>
                  <a:lnTo>
                    <a:pt x="269" y="31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4"/>
                  </a:lnTo>
                  <a:lnTo>
                    <a:pt x="60" y="312"/>
                  </a:lnTo>
                  <a:lnTo>
                    <a:pt x="60" y="315"/>
                  </a:lnTo>
                  <a:lnTo>
                    <a:pt x="59" y="316"/>
                  </a:lnTo>
                  <a:lnTo>
                    <a:pt x="56" y="316"/>
                  </a:lnTo>
                  <a:lnTo>
                    <a:pt x="5" y="316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3"/>
            <p:cNvSpPr>
              <a:spLocks noEditPoints="1"/>
            </p:cNvSpPr>
            <p:nvPr/>
          </p:nvSpPr>
          <p:spPr bwMode="auto">
            <a:xfrm>
              <a:off x="7031010" y="2189153"/>
              <a:ext cx="622300" cy="531813"/>
            </a:xfrm>
            <a:custGeom>
              <a:avLst/>
              <a:gdLst/>
              <a:ahLst/>
              <a:cxnLst>
                <a:cxn ang="0">
                  <a:pos x="166" y="57"/>
                </a:cxn>
                <a:cxn ang="0">
                  <a:pos x="121" y="74"/>
                </a:cxn>
                <a:cxn ang="0">
                  <a:pos x="84" y="104"/>
                </a:cxn>
                <a:cxn ang="0">
                  <a:pos x="63" y="144"/>
                </a:cxn>
                <a:cxn ang="0">
                  <a:pos x="63" y="192"/>
                </a:cxn>
                <a:cxn ang="0">
                  <a:pos x="82" y="233"/>
                </a:cxn>
                <a:cxn ang="0">
                  <a:pos x="120" y="263"/>
                </a:cxn>
                <a:cxn ang="0">
                  <a:pos x="166" y="278"/>
                </a:cxn>
                <a:cxn ang="0">
                  <a:pos x="225" y="278"/>
                </a:cxn>
                <a:cxn ang="0">
                  <a:pos x="272" y="263"/>
                </a:cxn>
                <a:cxn ang="0">
                  <a:pos x="309" y="233"/>
                </a:cxn>
                <a:cxn ang="0">
                  <a:pos x="329" y="192"/>
                </a:cxn>
                <a:cxn ang="0">
                  <a:pos x="327" y="143"/>
                </a:cxn>
                <a:cxn ang="0">
                  <a:pos x="305" y="101"/>
                </a:cxn>
                <a:cxn ang="0">
                  <a:pos x="266" y="70"/>
                </a:cxn>
                <a:cxn ang="0">
                  <a:pos x="222" y="57"/>
                </a:cxn>
                <a:cxn ang="0">
                  <a:pos x="197" y="0"/>
                </a:cxn>
                <a:cxn ang="0">
                  <a:pos x="269" y="12"/>
                </a:cxn>
                <a:cxn ang="0">
                  <a:pos x="327" y="43"/>
                </a:cxn>
                <a:cxn ang="0">
                  <a:pos x="377" y="99"/>
                </a:cxn>
                <a:cxn ang="0">
                  <a:pos x="392" y="167"/>
                </a:cxn>
                <a:cxn ang="0">
                  <a:pos x="377" y="237"/>
                </a:cxn>
                <a:cxn ang="0">
                  <a:pos x="327" y="293"/>
                </a:cxn>
                <a:cxn ang="0">
                  <a:pos x="269" y="325"/>
                </a:cxn>
                <a:cxn ang="0">
                  <a:pos x="197" y="335"/>
                </a:cxn>
                <a:cxn ang="0">
                  <a:pos x="123" y="325"/>
                </a:cxn>
                <a:cxn ang="0">
                  <a:pos x="64" y="293"/>
                </a:cxn>
                <a:cxn ang="0">
                  <a:pos x="15" y="237"/>
                </a:cxn>
                <a:cxn ang="0">
                  <a:pos x="0" y="167"/>
                </a:cxn>
                <a:cxn ang="0">
                  <a:pos x="16" y="99"/>
                </a:cxn>
                <a:cxn ang="0">
                  <a:pos x="64" y="43"/>
                </a:cxn>
                <a:cxn ang="0">
                  <a:pos x="124" y="12"/>
                </a:cxn>
                <a:cxn ang="0">
                  <a:pos x="197" y="0"/>
                </a:cxn>
              </a:cxnLst>
              <a:rect l="0" t="0" r="r" b="b"/>
              <a:pathLst>
                <a:path w="392" h="335">
                  <a:moveTo>
                    <a:pt x="197" y="55"/>
                  </a:moveTo>
                  <a:lnTo>
                    <a:pt x="166" y="57"/>
                  </a:lnTo>
                  <a:lnTo>
                    <a:pt x="142" y="63"/>
                  </a:lnTo>
                  <a:lnTo>
                    <a:pt x="121" y="74"/>
                  </a:lnTo>
                  <a:lnTo>
                    <a:pt x="100" y="87"/>
                  </a:lnTo>
                  <a:lnTo>
                    <a:pt x="84" y="104"/>
                  </a:lnTo>
                  <a:lnTo>
                    <a:pt x="70" y="123"/>
                  </a:lnTo>
                  <a:lnTo>
                    <a:pt x="63" y="144"/>
                  </a:lnTo>
                  <a:lnTo>
                    <a:pt x="61" y="167"/>
                  </a:lnTo>
                  <a:lnTo>
                    <a:pt x="63" y="192"/>
                  </a:lnTo>
                  <a:lnTo>
                    <a:pt x="70" y="213"/>
                  </a:lnTo>
                  <a:lnTo>
                    <a:pt x="82" y="233"/>
                  </a:lnTo>
                  <a:lnTo>
                    <a:pt x="99" y="249"/>
                  </a:lnTo>
                  <a:lnTo>
                    <a:pt x="120" y="263"/>
                  </a:lnTo>
                  <a:lnTo>
                    <a:pt x="141" y="272"/>
                  </a:lnTo>
                  <a:lnTo>
                    <a:pt x="166" y="278"/>
                  </a:lnTo>
                  <a:lnTo>
                    <a:pt x="197" y="281"/>
                  </a:lnTo>
                  <a:lnTo>
                    <a:pt x="225" y="278"/>
                  </a:lnTo>
                  <a:lnTo>
                    <a:pt x="251" y="272"/>
                  </a:lnTo>
                  <a:lnTo>
                    <a:pt x="272" y="263"/>
                  </a:lnTo>
                  <a:lnTo>
                    <a:pt x="293" y="249"/>
                  </a:lnTo>
                  <a:lnTo>
                    <a:pt x="309" y="233"/>
                  </a:lnTo>
                  <a:lnTo>
                    <a:pt x="321" y="213"/>
                  </a:lnTo>
                  <a:lnTo>
                    <a:pt x="329" y="192"/>
                  </a:lnTo>
                  <a:lnTo>
                    <a:pt x="330" y="167"/>
                  </a:lnTo>
                  <a:lnTo>
                    <a:pt x="327" y="143"/>
                  </a:lnTo>
                  <a:lnTo>
                    <a:pt x="320" y="120"/>
                  </a:lnTo>
                  <a:lnTo>
                    <a:pt x="305" y="101"/>
                  </a:lnTo>
                  <a:lnTo>
                    <a:pt x="285" y="84"/>
                  </a:lnTo>
                  <a:lnTo>
                    <a:pt x="266" y="70"/>
                  </a:lnTo>
                  <a:lnTo>
                    <a:pt x="246" y="63"/>
                  </a:lnTo>
                  <a:lnTo>
                    <a:pt x="222" y="57"/>
                  </a:lnTo>
                  <a:lnTo>
                    <a:pt x="197" y="55"/>
                  </a:lnTo>
                  <a:close/>
                  <a:moveTo>
                    <a:pt x="197" y="0"/>
                  </a:moveTo>
                  <a:lnTo>
                    <a:pt x="234" y="3"/>
                  </a:lnTo>
                  <a:lnTo>
                    <a:pt x="269" y="12"/>
                  </a:lnTo>
                  <a:lnTo>
                    <a:pt x="299" y="24"/>
                  </a:lnTo>
                  <a:lnTo>
                    <a:pt x="327" y="43"/>
                  </a:lnTo>
                  <a:lnTo>
                    <a:pt x="356" y="69"/>
                  </a:lnTo>
                  <a:lnTo>
                    <a:pt x="377" y="99"/>
                  </a:lnTo>
                  <a:lnTo>
                    <a:pt x="389" y="132"/>
                  </a:lnTo>
                  <a:lnTo>
                    <a:pt x="392" y="167"/>
                  </a:lnTo>
                  <a:lnTo>
                    <a:pt x="389" y="204"/>
                  </a:lnTo>
                  <a:lnTo>
                    <a:pt x="377" y="237"/>
                  </a:lnTo>
                  <a:lnTo>
                    <a:pt x="356" y="268"/>
                  </a:lnTo>
                  <a:lnTo>
                    <a:pt x="327" y="293"/>
                  </a:lnTo>
                  <a:lnTo>
                    <a:pt x="299" y="311"/>
                  </a:lnTo>
                  <a:lnTo>
                    <a:pt x="269" y="325"/>
                  </a:lnTo>
                  <a:lnTo>
                    <a:pt x="234" y="332"/>
                  </a:lnTo>
                  <a:lnTo>
                    <a:pt x="197" y="335"/>
                  </a:lnTo>
                  <a:lnTo>
                    <a:pt x="157" y="332"/>
                  </a:lnTo>
                  <a:lnTo>
                    <a:pt x="123" y="325"/>
                  </a:lnTo>
                  <a:lnTo>
                    <a:pt x="93" y="311"/>
                  </a:lnTo>
                  <a:lnTo>
                    <a:pt x="64" y="293"/>
                  </a:lnTo>
                  <a:lnTo>
                    <a:pt x="36" y="268"/>
                  </a:lnTo>
                  <a:lnTo>
                    <a:pt x="15" y="237"/>
                  </a:lnTo>
                  <a:lnTo>
                    <a:pt x="3" y="204"/>
                  </a:lnTo>
                  <a:lnTo>
                    <a:pt x="0" y="167"/>
                  </a:lnTo>
                  <a:lnTo>
                    <a:pt x="3" y="132"/>
                  </a:lnTo>
                  <a:lnTo>
                    <a:pt x="16" y="99"/>
                  </a:lnTo>
                  <a:lnTo>
                    <a:pt x="36" y="69"/>
                  </a:lnTo>
                  <a:lnTo>
                    <a:pt x="64" y="43"/>
                  </a:lnTo>
                  <a:lnTo>
                    <a:pt x="93" y="24"/>
                  </a:lnTo>
                  <a:lnTo>
                    <a:pt x="124" y="12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7719985" y="2205028"/>
              <a:ext cx="522288" cy="5016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2" y="3"/>
                </a:cxn>
                <a:cxn ang="0">
                  <a:pos x="74" y="5"/>
                </a:cxn>
                <a:cxn ang="0">
                  <a:pos x="268" y="235"/>
                </a:cxn>
                <a:cxn ang="0">
                  <a:pos x="269" y="236"/>
                </a:cxn>
                <a:cxn ang="0">
                  <a:pos x="271" y="236"/>
                </a:cxn>
                <a:cxn ang="0">
                  <a:pos x="271" y="233"/>
                </a:cxn>
                <a:cxn ang="0">
                  <a:pos x="271" y="5"/>
                </a:cxn>
                <a:cxn ang="0">
                  <a:pos x="271" y="2"/>
                </a:cxn>
                <a:cxn ang="0">
                  <a:pos x="272" y="0"/>
                </a:cxn>
                <a:cxn ang="0">
                  <a:pos x="275" y="0"/>
                </a:cxn>
                <a:cxn ang="0">
                  <a:pos x="325" y="0"/>
                </a:cxn>
                <a:cxn ang="0">
                  <a:pos x="328" y="0"/>
                </a:cxn>
                <a:cxn ang="0">
                  <a:pos x="329" y="2"/>
                </a:cxn>
                <a:cxn ang="0">
                  <a:pos x="329" y="5"/>
                </a:cxn>
                <a:cxn ang="0">
                  <a:pos x="329" y="312"/>
                </a:cxn>
                <a:cxn ang="0">
                  <a:pos x="329" y="315"/>
                </a:cxn>
                <a:cxn ang="0">
                  <a:pos x="328" y="316"/>
                </a:cxn>
                <a:cxn ang="0">
                  <a:pos x="325" y="316"/>
                </a:cxn>
                <a:cxn ang="0">
                  <a:pos x="275" y="316"/>
                </a:cxn>
                <a:cxn ang="0">
                  <a:pos x="272" y="316"/>
                </a:cxn>
                <a:cxn ang="0">
                  <a:pos x="269" y="315"/>
                </a:cxn>
                <a:cxn ang="0">
                  <a:pos x="268" y="313"/>
                </a:cxn>
                <a:cxn ang="0">
                  <a:pos x="62" y="73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9" y="74"/>
                </a:cxn>
                <a:cxn ang="0">
                  <a:pos x="59" y="312"/>
                </a:cxn>
                <a:cxn ang="0">
                  <a:pos x="59" y="315"/>
                </a:cxn>
                <a:cxn ang="0">
                  <a:pos x="57" y="316"/>
                </a:cxn>
                <a:cxn ang="0">
                  <a:pos x="54" y="316"/>
                </a:cxn>
                <a:cxn ang="0">
                  <a:pos x="4" y="316"/>
                </a:cxn>
                <a:cxn ang="0">
                  <a:pos x="1" y="316"/>
                </a:cxn>
                <a:cxn ang="0">
                  <a:pos x="0" y="315"/>
                </a:cxn>
                <a:cxn ang="0">
                  <a:pos x="0" y="312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0"/>
                </a:cxn>
              </a:cxnLst>
              <a:rect l="0" t="0" r="r" b="b"/>
              <a:pathLst>
                <a:path w="329" h="316">
                  <a:moveTo>
                    <a:pt x="4" y="0"/>
                  </a:move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4" y="5"/>
                  </a:lnTo>
                  <a:lnTo>
                    <a:pt x="268" y="235"/>
                  </a:lnTo>
                  <a:lnTo>
                    <a:pt x="269" y="236"/>
                  </a:lnTo>
                  <a:lnTo>
                    <a:pt x="271" y="236"/>
                  </a:lnTo>
                  <a:lnTo>
                    <a:pt x="271" y="233"/>
                  </a:lnTo>
                  <a:lnTo>
                    <a:pt x="271" y="5"/>
                  </a:lnTo>
                  <a:lnTo>
                    <a:pt x="271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29" y="2"/>
                  </a:lnTo>
                  <a:lnTo>
                    <a:pt x="329" y="5"/>
                  </a:lnTo>
                  <a:lnTo>
                    <a:pt x="329" y="312"/>
                  </a:lnTo>
                  <a:lnTo>
                    <a:pt x="329" y="315"/>
                  </a:lnTo>
                  <a:lnTo>
                    <a:pt x="328" y="316"/>
                  </a:lnTo>
                  <a:lnTo>
                    <a:pt x="325" y="316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69" y="315"/>
                  </a:lnTo>
                  <a:lnTo>
                    <a:pt x="268" y="31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9" y="312"/>
                  </a:lnTo>
                  <a:lnTo>
                    <a:pt x="59" y="315"/>
                  </a:lnTo>
                  <a:lnTo>
                    <a:pt x="57" y="316"/>
                  </a:lnTo>
                  <a:lnTo>
                    <a:pt x="54" y="316"/>
                  </a:lnTo>
                  <a:lnTo>
                    <a:pt x="4" y="316"/>
                  </a:lnTo>
                  <a:lnTo>
                    <a:pt x="1" y="316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6419823" y="2193915"/>
              <a:ext cx="560388" cy="525463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270" y="10"/>
                </a:cxn>
                <a:cxn ang="0">
                  <a:pos x="329" y="27"/>
                </a:cxn>
                <a:cxn ang="0">
                  <a:pos x="331" y="28"/>
                </a:cxn>
                <a:cxn ang="0">
                  <a:pos x="331" y="84"/>
                </a:cxn>
                <a:cxn ang="0">
                  <a:pos x="329" y="87"/>
                </a:cxn>
                <a:cxn ang="0">
                  <a:pos x="284" y="71"/>
                </a:cxn>
                <a:cxn ang="0">
                  <a:pos x="197" y="54"/>
                </a:cxn>
                <a:cxn ang="0">
                  <a:pos x="129" y="54"/>
                </a:cxn>
                <a:cxn ang="0">
                  <a:pos x="86" y="63"/>
                </a:cxn>
                <a:cxn ang="0">
                  <a:pos x="64" y="80"/>
                </a:cxn>
                <a:cxn ang="0">
                  <a:pos x="64" y="101"/>
                </a:cxn>
                <a:cxn ang="0">
                  <a:pos x="87" y="116"/>
                </a:cxn>
                <a:cxn ang="0">
                  <a:pos x="123" y="123"/>
                </a:cxn>
                <a:cxn ang="0">
                  <a:pos x="188" y="128"/>
                </a:cxn>
                <a:cxn ang="0">
                  <a:pos x="236" y="132"/>
                </a:cxn>
                <a:cxn ang="0">
                  <a:pos x="300" y="149"/>
                </a:cxn>
                <a:cxn ang="0">
                  <a:pos x="340" y="179"/>
                </a:cxn>
                <a:cxn ang="0">
                  <a:pos x="353" y="224"/>
                </a:cxn>
                <a:cxn ang="0">
                  <a:pos x="343" y="269"/>
                </a:cxn>
                <a:cxn ang="0">
                  <a:pos x="308" y="304"/>
                </a:cxn>
                <a:cxn ang="0">
                  <a:pos x="252" y="323"/>
                </a:cxn>
                <a:cxn ang="0">
                  <a:pos x="179" y="331"/>
                </a:cxn>
                <a:cxn ang="0">
                  <a:pos x="102" y="323"/>
                </a:cxn>
                <a:cxn ang="0">
                  <a:pos x="48" y="310"/>
                </a:cxn>
                <a:cxn ang="0">
                  <a:pos x="15" y="295"/>
                </a:cxn>
                <a:cxn ang="0">
                  <a:pos x="4" y="287"/>
                </a:cxn>
                <a:cxn ang="0">
                  <a:pos x="3" y="284"/>
                </a:cxn>
                <a:cxn ang="0">
                  <a:pos x="3" y="234"/>
                </a:cxn>
                <a:cxn ang="0">
                  <a:pos x="4" y="231"/>
                </a:cxn>
                <a:cxn ang="0">
                  <a:pos x="40" y="249"/>
                </a:cxn>
                <a:cxn ang="0">
                  <a:pos x="113" y="271"/>
                </a:cxn>
                <a:cxn ang="0">
                  <a:pos x="179" y="278"/>
                </a:cxn>
                <a:cxn ang="0">
                  <a:pos x="240" y="272"/>
                </a:cxn>
                <a:cxn ang="0">
                  <a:pos x="278" y="254"/>
                </a:cxn>
                <a:cxn ang="0">
                  <a:pos x="290" y="227"/>
                </a:cxn>
                <a:cxn ang="0">
                  <a:pos x="273" y="200"/>
                </a:cxn>
                <a:cxn ang="0">
                  <a:pos x="240" y="189"/>
                </a:cxn>
                <a:cxn ang="0">
                  <a:pos x="188" y="185"/>
                </a:cxn>
                <a:cxn ang="0">
                  <a:pos x="113" y="179"/>
                </a:cxn>
                <a:cxn ang="0">
                  <a:pos x="57" y="168"/>
                </a:cxn>
                <a:cxn ang="0">
                  <a:pos x="21" y="150"/>
                </a:cxn>
                <a:cxn ang="0">
                  <a:pos x="1" y="117"/>
                </a:cxn>
                <a:cxn ang="0">
                  <a:pos x="3" y="75"/>
                </a:cxn>
                <a:cxn ang="0">
                  <a:pos x="24" y="39"/>
                </a:cxn>
                <a:cxn ang="0">
                  <a:pos x="66" y="13"/>
                </a:cxn>
                <a:cxn ang="0">
                  <a:pos x="125" y="1"/>
                </a:cxn>
              </a:cxnLst>
              <a:rect l="0" t="0" r="r" b="b"/>
              <a:pathLst>
                <a:path w="353" h="331">
                  <a:moveTo>
                    <a:pt x="161" y="0"/>
                  </a:moveTo>
                  <a:lnTo>
                    <a:pt x="195" y="1"/>
                  </a:lnTo>
                  <a:lnTo>
                    <a:pt x="233" y="4"/>
                  </a:lnTo>
                  <a:lnTo>
                    <a:pt x="270" y="10"/>
                  </a:lnTo>
                  <a:lnTo>
                    <a:pt x="303" y="18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8"/>
                  </a:lnTo>
                  <a:lnTo>
                    <a:pt x="331" y="31"/>
                  </a:lnTo>
                  <a:lnTo>
                    <a:pt x="331" y="84"/>
                  </a:lnTo>
                  <a:lnTo>
                    <a:pt x="331" y="86"/>
                  </a:lnTo>
                  <a:lnTo>
                    <a:pt x="329" y="87"/>
                  </a:lnTo>
                  <a:lnTo>
                    <a:pt x="327" y="87"/>
                  </a:lnTo>
                  <a:lnTo>
                    <a:pt x="284" y="71"/>
                  </a:lnTo>
                  <a:lnTo>
                    <a:pt x="240" y="60"/>
                  </a:lnTo>
                  <a:lnTo>
                    <a:pt x="197" y="54"/>
                  </a:lnTo>
                  <a:lnTo>
                    <a:pt x="158" y="52"/>
                  </a:lnTo>
                  <a:lnTo>
                    <a:pt x="129" y="54"/>
                  </a:lnTo>
                  <a:lnTo>
                    <a:pt x="105" y="57"/>
                  </a:lnTo>
                  <a:lnTo>
                    <a:pt x="86" y="63"/>
                  </a:lnTo>
                  <a:lnTo>
                    <a:pt x="72" y="71"/>
                  </a:lnTo>
                  <a:lnTo>
                    <a:pt x="64" y="80"/>
                  </a:lnTo>
                  <a:lnTo>
                    <a:pt x="63" y="90"/>
                  </a:lnTo>
                  <a:lnTo>
                    <a:pt x="64" y="101"/>
                  </a:lnTo>
                  <a:lnTo>
                    <a:pt x="73" y="110"/>
                  </a:lnTo>
                  <a:lnTo>
                    <a:pt x="87" y="116"/>
                  </a:lnTo>
                  <a:lnTo>
                    <a:pt x="102" y="120"/>
                  </a:lnTo>
                  <a:lnTo>
                    <a:pt x="123" y="123"/>
                  </a:lnTo>
                  <a:lnTo>
                    <a:pt x="149" y="126"/>
                  </a:lnTo>
                  <a:lnTo>
                    <a:pt x="188" y="128"/>
                  </a:lnTo>
                  <a:lnTo>
                    <a:pt x="216" y="131"/>
                  </a:lnTo>
                  <a:lnTo>
                    <a:pt x="236" y="132"/>
                  </a:lnTo>
                  <a:lnTo>
                    <a:pt x="272" y="140"/>
                  </a:lnTo>
                  <a:lnTo>
                    <a:pt x="300" y="149"/>
                  </a:lnTo>
                  <a:lnTo>
                    <a:pt x="324" y="162"/>
                  </a:lnTo>
                  <a:lnTo>
                    <a:pt x="340" y="179"/>
                  </a:lnTo>
                  <a:lnTo>
                    <a:pt x="350" y="200"/>
                  </a:lnTo>
                  <a:lnTo>
                    <a:pt x="353" y="224"/>
                  </a:lnTo>
                  <a:lnTo>
                    <a:pt x="350" y="248"/>
                  </a:lnTo>
                  <a:lnTo>
                    <a:pt x="343" y="269"/>
                  </a:lnTo>
                  <a:lnTo>
                    <a:pt x="327" y="287"/>
                  </a:lnTo>
                  <a:lnTo>
                    <a:pt x="308" y="304"/>
                  </a:lnTo>
                  <a:lnTo>
                    <a:pt x="282" y="316"/>
                  </a:lnTo>
                  <a:lnTo>
                    <a:pt x="252" y="323"/>
                  </a:lnTo>
                  <a:lnTo>
                    <a:pt x="218" y="329"/>
                  </a:lnTo>
                  <a:lnTo>
                    <a:pt x="179" y="331"/>
                  </a:lnTo>
                  <a:lnTo>
                    <a:pt x="138" y="329"/>
                  </a:lnTo>
                  <a:lnTo>
                    <a:pt x="102" y="323"/>
                  </a:lnTo>
                  <a:lnTo>
                    <a:pt x="72" y="317"/>
                  </a:lnTo>
                  <a:lnTo>
                    <a:pt x="48" y="310"/>
                  </a:lnTo>
                  <a:lnTo>
                    <a:pt x="28" y="301"/>
                  </a:lnTo>
                  <a:lnTo>
                    <a:pt x="15" y="295"/>
                  </a:lnTo>
                  <a:lnTo>
                    <a:pt x="7" y="289"/>
                  </a:lnTo>
                  <a:lnTo>
                    <a:pt x="4" y="287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3"/>
                  </a:lnTo>
                  <a:lnTo>
                    <a:pt x="3" y="234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6" y="231"/>
                  </a:lnTo>
                  <a:lnTo>
                    <a:pt x="40" y="249"/>
                  </a:lnTo>
                  <a:lnTo>
                    <a:pt x="76" y="261"/>
                  </a:lnTo>
                  <a:lnTo>
                    <a:pt x="113" y="271"/>
                  </a:lnTo>
                  <a:lnTo>
                    <a:pt x="147" y="277"/>
                  </a:lnTo>
                  <a:lnTo>
                    <a:pt x="179" y="278"/>
                  </a:lnTo>
                  <a:lnTo>
                    <a:pt x="212" y="277"/>
                  </a:lnTo>
                  <a:lnTo>
                    <a:pt x="240" y="272"/>
                  </a:lnTo>
                  <a:lnTo>
                    <a:pt x="263" y="263"/>
                  </a:lnTo>
                  <a:lnTo>
                    <a:pt x="278" y="254"/>
                  </a:lnTo>
                  <a:lnTo>
                    <a:pt x="287" y="242"/>
                  </a:lnTo>
                  <a:lnTo>
                    <a:pt x="290" y="227"/>
                  </a:lnTo>
                  <a:lnTo>
                    <a:pt x="285" y="212"/>
                  </a:lnTo>
                  <a:lnTo>
                    <a:pt x="273" y="200"/>
                  </a:lnTo>
                  <a:lnTo>
                    <a:pt x="254" y="192"/>
                  </a:lnTo>
                  <a:lnTo>
                    <a:pt x="240" y="189"/>
                  </a:lnTo>
                  <a:lnTo>
                    <a:pt x="218" y="186"/>
                  </a:lnTo>
                  <a:lnTo>
                    <a:pt x="188" y="185"/>
                  </a:lnTo>
                  <a:lnTo>
                    <a:pt x="149" y="182"/>
                  </a:lnTo>
                  <a:lnTo>
                    <a:pt x="113" y="179"/>
                  </a:lnTo>
                  <a:lnTo>
                    <a:pt x="81" y="174"/>
                  </a:lnTo>
                  <a:lnTo>
                    <a:pt x="57" y="168"/>
                  </a:lnTo>
                  <a:lnTo>
                    <a:pt x="37" y="161"/>
                  </a:lnTo>
                  <a:lnTo>
                    <a:pt x="21" y="150"/>
                  </a:lnTo>
                  <a:lnTo>
                    <a:pt x="9" y="135"/>
                  </a:lnTo>
                  <a:lnTo>
                    <a:pt x="1" y="117"/>
                  </a:lnTo>
                  <a:lnTo>
                    <a:pt x="0" y="98"/>
                  </a:lnTo>
                  <a:lnTo>
                    <a:pt x="3" y="75"/>
                  </a:lnTo>
                  <a:lnTo>
                    <a:pt x="10" y="57"/>
                  </a:lnTo>
                  <a:lnTo>
                    <a:pt x="24" y="39"/>
                  </a:lnTo>
                  <a:lnTo>
                    <a:pt x="43" y="25"/>
                  </a:lnTo>
                  <a:lnTo>
                    <a:pt x="66" y="13"/>
                  </a:lnTo>
                  <a:lnTo>
                    <a:pt x="93" y="6"/>
                  </a:lnTo>
                  <a:lnTo>
                    <a:pt x="125" y="1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230410" y="2000240"/>
              <a:ext cx="25400" cy="914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642910" y="2266940"/>
              <a:ext cx="280988" cy="134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8" y="0"/>
                </a:cxn>
                <a:cxn ang="0">
                  <a:pos x="173" y="0"/>
                </a:cxn>
                <a:cxn ang="0">
                  <a:pos x="176" y="0"/>
                </a:cxn>
                <a:cxn ang="0">
                  <a:pos x="177" y="2"/>
                </a:cxn>
                <a:cxn ang="0">
                  <a:pos x="177" y="3"/>
                </a:cxn>
                <a:cxn ang="0">
                  <a:pos x="177" y="3"/>
                </a:cxn>
                <a:cxn ang="0">
                  <a:pos x="177" y="5"/>
                </a:cxn>
                <a:cxn ang="0">
                  <a:pos x="176" y="8"/>
                </a:cxn>
                <a:cxn ang="0">
                  <a:pos x="174" y="11"/>
                </a:cxn>
                <a:cxn ang="0">
                  <a:pos x="171" y="14"/>
                </a:cxn>
                <a:cxn ang="0">
                  <a:pos x="117" y="76"/>
                </a:cxn>
                <a:cxn ang="0">
                  <a:pos x="108" y="83"/>
                </a:cxn>
                <a:cxn ang="0">
                  <a:pos x="96" y="85"/>
                </a:cxn>
                <a:cxn ang="0">
                  <a:pos x="86" y="83"/>
                </a:cxn>
                <a:cxn ang="0">
                  <a:pos x="75" y="77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177" h="85">
                  <a:moveTo>
                    <a:pt x="9" y="0"/>
                  </a:move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7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7" y="5"/>
                  </a:lnTo>
                  <a:lnTo>
                    <a:pt x="176" y="8"/>
                  </a:lnTo>
                  <a:lnTo>
                    <a:pt x="174" y="11"/>
                  </a:lnTo>
                  <a:lnTo>
                    <a:pt x="171" y="14"/>
                  </a:lnTo>
                  <a:lnTo>
                    <a:pt x="117" y="76"/>
                  </a:lnTo>
                  <a:lnTo>
                    <a:pt x="108" y="83"/>
                  </a:lnTo>
                  <a:lnTo>
                    <a:pt x="96" y="85"/>
                  </a:lnTo>
                  <a:lnTo>
                    <a:pt x="86" y="83"/>
                  </a:lnTo>
                  <a:lnTo>
                    <a:pt x="75" y="77"/>
                  </a:lnTo>
                  <a:lnTo>
                    <a:pt x="8" y="11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847698" y="2000240"/>
              <a:ext cx="1171575" cy="911225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737" y="0"/>
                </a:cxn>
                <a:cxn ang="0">
                  <a:pos x="738" y="2"/>
                </a:cxn>
                <a:cxn ang="0">
                  <a:pos x="734" y="6"/>
                </a:cxn>
                <a:cxn ang="0">
                  <a:pos x="657" y="80"/>
                </a:cxn>
                <a:cxn ang="0">
                  <a:pos x="629" y="96"/>
                </a:cxn>
                <a:cxn ang="0">
                  <a:pos x="598" y="104"/>
                </a:cxn>
                <a:cxn ang="0">
                  <a:pos x="328" y="107"/>
                </a:cxn>
                <a:cxn ang="0">
                  <a:pos x="292" y="123"/>
                </a:cxn>
                <a:cxn ang="0">
                  <a:pos x="161" y="260"/>
                </a:cxn>
                <a:cxn ang="0">
                  <a:pos x="148" y="296"/>
                </a:cxn>
                <a:cxn ang="0">
                  <a:pos x="163" y="329"/>
                </a:cxn>
                <a:cxn ang="0">
                  <a:pos x="278" y="432"/>
                </a:cxn>
                <a:cxn ang="0">
                  <a:pos x="316" y="432"/>
                </a:cxn>
                <a:cxn ang="0">
                  <a:pos x="442" y="308"/>
                </a:cxn>
                <a:cxn ang="0">
                  <a:pos x="456" y="284"/>
                </a:cxn>
                <a:cxn ang="0">
                  <a:pos x="453" y="272"/>
                </a:cxn>
                <a:cxn ang="0">
                  <a:pos x="444" y="268"/>
                </a:cxn>
                <a:cxn ang="0">
                  <a:pos x="417" y="265"/>
                </a:cxn>
                <a:cxn ang="0">
                  <a:pos x="223" y="265"/>
                </a:cxn>
                <a:cxn ang="0">
                  <a:pos x="217" y="265"/>
                </a:cxn>
                <a:cxn ang="0">
                  <a:pos x="215" y="263"/>
                </a:cxn>
                <a:cxn ang="0">
                  <a:pos x="215" y="260"/>
                </a:cxn>
                <a:cxn ang="0">
                  <a:pos x="218" y="256"/>
                </a:cxn>
                <a:cxn ang="0">
                  <a:pos x="277" y="194"/>
                </a:cxn>
                <a:cxn ang="0">
                  <a:pos x="304" y="176"/>
                </a:cxn>
                <a:cxn ang="0">
                  <a:pos x="334" y="167"/>
                </a:cxn>
                <a:cxn ang="0">
                  <a:pos x="353" y="167"/>
                </a:cxn>
                <a:cxn ang="0">
                  <a:pos x="402" y="167"/>
                </a:cxn>
                <a:cxn ang="0">
                  <a:pos x="460" y="167"/>
                </a:cxn>
                <a:cxn ang="0">
                  <a:pos x="516" y="167"/>
                </a:cxn>
                <a:cxn ang="0">
                  <a:pos x="552" y="167"/>
                </a:cxn>
                <a:cxn ang="0">
                  <a:pos x="583" y="170"/>
                </a:cxn>
                <a:cxn ang="0">
                  <a:pos x="620" y="185"/>
                </a:cxn>
                <a:cxn ang="0">
                  <a:pos x="636" y="208"/>
                </a:cxn>
                <a:cxn ang="0">
                  <a:pos x="639" y="235"/>
                </a:cxn>
                <a:cxn ang="0">
                  <a:pos x="633" y="257"/>
                </a:cxn>
                <a:cxn ang="0">
                  <a:pos x="352" y="552"/>
                </a:cxn>
                <a:cxn ang="0">
                  <a:pos x="311" y="573"/>
                </a:cxn>
                <a:cxn ang="0">
                  <a:pos x="269" y="570"/>
                </a:cxn>
                <a:cxn ang="0">
                  <a:pos x="9" y="322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242" y="15"/>
                </a:cxn>
                <a:cxn ang="0">
                  <a:pos x="272" y="2"/>
                </a:cxn>
              </a:cxnLst>
              <a:rect l="0" t="0" r="r" b="b"/>
              <a:pathLst>
                <a:path w="738" h="574">
                  <a:moveTo>
                    <a:pt x="286" y="0"/>
                  </a:moveTo>
                  <a:lnTo>
                    <a:pt x="731" y="0"/>
                  </a:lnTo>
                  <a:lnTo>
                    <a:pt x="735" y="0"/>
                  </a:lnTo>
                  <a:lnTo>
                    <a:pt x="737" y="0"/>
                  </a:lnTo>
                  <a:lnTo>
                    <a:pt x="738" y="0"/>
                  </a:lnTo>
                  <a:lnTo>
                    <a:pt x="738" y="2"/>
                  </a:lnTo>
                  <a:lnTo>
                    <a:pt x="737" y="3"/>
                  </a:lnTo>
                  <a:lnTo>
                    <a:pt x="734" y="6"/>
                  </a:lnTo>
                  <a:lnTo>
                    <a:pt x="731" y="11"/>
                  </a:lnTo>
                  <a:lnTo>
                    <a:pt x="657" y="80"/>
                  </a:lnTo>
                  <a:lnTo>
                    <a:pt x="644" y="89"/>
                  </a:lnTo>
                  <a:lnTo>
                    <a:pt x="629" y="96"/>
                  </a:lnTo>
                  <a:lnTo>
                    <a:pt x="613" y="102"/>
                  </a:lnTo>
                  <a:lnTo>
                    <a:pt x="598" y="104"/>
                  </a:lnTo>
                  <a:lnTo>
                    <a:pt x="346" y="104"/>
                  </a:lnTo>
                  <a:lnTo>
                    <a:pt x="328" y="107"/>
                  </a:lnTo>
                  <a:lnTo>
                    <a:pt x="310" y="113"/>
                  </a:lnTo>
                  <a:lnTo>
                    <a:pt x="292" y="123"/>
                  </a:lnTo>
                  <a:lnTo>
                    <a:pt x="277" y="135"/>
                  </a:lnTo>
                  <a:lnTo>
                    <a:pt x="161" y="260"/>
                  </a:lnTo>
                  <a:lnTo>
                    <a:pt x="151" y="277"/>
                  </a:lnTo>
                  <a:lnTo>
                    <a:pt x="148" y="296"/>
                  </a:lnTo>
                  <a:lnTo>
                    <a:pt x="152" y="314"/>
                  </a:lnTo>
                  <a:lnTo>
                    <a:pt x="163" y="329"/>
                  </a:lnTo>
                  <a:lnTo>
                    <a:pt x="262" y="423"/>
                  </a:lnTo>
                  <a:lnTo>
                    <a:pt x="278" y="432"/>
                  </a:lnTo>
                  <a:lnTo>
                    <a:pt x="296" y="436"/>
                  </a:lnTo>
                  <a:lnTo>
                    <a:pt x="316" y="432"/>
                  </a:lnTo>
                  <a:lnTo>
                    <a:pt x="332" y="421"/>
                  </a:lnTo>
                  <a:lnTo>
                    <a:pt x="442" y="308"/>
                  </a:lnTo>
                  <a:lnTo>
                    <a:pt x="453" y="295"/>
                  </a:lnTo>
                  <a:lnTo>
                    <a:pt x="456" y="284"/>
                  </a:lnTo>
                  <a:lnTo>
                    <a:pt x="456" y="277"/>
                  </a:lnTo>
                  <a:lnTo>
                    <a:pt x="453" y="272"/>
                  </a:lnTo>
                  <a:lnTo>
                    <a:pt x="450" y="269"/>
                  </a:lnTo>
                  <a:lnTo>
                    <a:pt x="444" y="268"/>
                  </a:lnTo>
                  <a:lnTo>
                    <a:pt x="433" y="265"/>
                  </a:lnTo>
                  <a:lnTo>
                    <a:pt x="417" y="265"/>
                  </a:lnTo>
                  <a:lnTo>
                    <a:pt x="393" y="265"/>
                  </a:lnTo>
                  <a:lnTo>
                    <a:pt x="223" y="265"/>
                  </a:lnTo>
                  <a:lnTo>
                    <a:pt x="220" y="265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5" y="263"/>
                  </a:lnTo>
                  <a:lnTo>
                    <a:pt x="214" y="262"/>
                  </a:lnTo>
                  <a:lnTo>
                    <a:pt x="215" y="260"/>
                  </a:lnTo>
                  <a:lnTo>
                    <a:pt x="217" y="257"/>
                  </a:lnTo>
                  <a:lnTo>
                    <a:pt x="218" y="256"/>
                  </a:lnTo>
                  <a:lnTo>
                    <a:pt x="221" y="251"/>
                  </a:lnTo>
                  <a:lnTo>
                    <a:pt x="277" y="194"/>
                  </a:lnTo>
                  <a:lnTo>
                    <a:pt x="289" y="183"/>
                  </a:lnTo>
                  <a:lnTo>
                    <a:pt x="304" y="176"/>
                  </a:lnTo>
                  <a:lnTo>
                    <a:pt x="320" y="170"/>
                  </a:lnTo>
                  <a:lnTo>
                    <a:pt x="334" y="167"/>
                  </a:lnTo>
                  <a:lnTo>
                    <a:pt x="340" y="167"/>
                  </a:lnTo>
                  <a:lnTo>
                    <a:pt x="353" y="167"/>
                  </a:lnTo>
                  <a:lnTo>
                    <a:pt x="375" y="167"/>
                  </a:lnTo>
                  <a:lnTo>
                    <a:pt x="402" y="167"/>
                  </a:lnTo>
                  <a:lnTo>
                    <a:pt x="430" y="167"/>
                  </a:lnTo>
                  <a:lnTo>
                    <a:pt x="460" y="167"/>
                  </a:lnTo>
                  <a:lnTo>
                    <a:pt x="490" y="167"/>
                  </a:lnTo>
                  <a:lnTo>
                    <a:pt x="516" y="167"/>
                  </a:lnTo>
                  <a:lnTo>
                    <a:pt x="538" y="167"/>
                  </a:lnTo>
                  <a:lnTo>
                    <a:pt x="552" y="167"/>
                  </a:lnTo>
                  <a:lnTo>
                    <a:pt x="558" y="167"/>
                  </a:lnTo>
                  <a:lnTo>
                    <a:pt x="583" y="170"/>
                  </a:lnTo>
                  <a:lnTo>
                    <a:pt x="604" y="176"/>
                  </a:lnTo>
                  <a:lnTo>
                    <a:pt x="620" y="185"/>
                  </a:lnTo>
                  <a:lnTo>
                    <a:pt x="630" y="196"/>
                  </a:lnTo>
                  <a:lnTo>
                    <a:pt x="636" y="208"/>
                  </a:lnTo>
                  <a:lnTo>
                    <a:pt x="639" y="221"/>
                  </a:lnTo>
                  <a:lnTo>
                    <a:pt x="639" y="235"/>
                  </a:lnTo>
                  <a:lnTo>
                    <a:pt x="638" y="247"/>
                  </a:lnTo>
                  <a:lnTo>
                    <a:pt x="633" y="257"/>
                  </a:lnTo>
                  <a:lnTo>
                    <a:pt x="629" y="265"/>
                  </a:lnTo>
                  <a:lnTo>
                    <a:pt x="352" y="552"/>
                  </a:lnTo>
                  <a:lnTo>
                    <a:pt x="332" y="565"/>
                  </a:lnTo>
                  <a:lnTo>
                    <a:pt x="311" y="573"/>
                  </a:lnTo>
                  <a:lnTo>
                    <a:pt x="290" y="574"/>
                  </a:lnTo>
                  <a:lnTo>
                    <a:pt x="269" y="570"/>
                  </a:lnTo>
                  <a:lnTo>
                    <a:pt x="250" y="559"/>
                  </a:lnTo>
                  <a:lnTo>
                    <a:pt x="9" y="322"/>
                  </a:lnTo>
                  <a:lnTo>
                    <a:pt x="3" y="311"/>
                  </a:lnTo>
                  <a:lnTo>
                    <a:pt x="0" y="301"/>
                  </a:lnTo>
                  <a:lnTo>
                    <a:pt x="2" y="289"/>
                  </a:lnTo>
                  <a:lnTo>
                    <a:pt x="8" y="278"/>
                  </a:lnTo>
                  <a:lnTo>
                    <a:pt x="230" y="26"/>
                  </a:lnTo>
                  <a:lnTo>
                    <a:pt x="242" y="15"/>
                  </a:lnTo>
                  <a:lnTo>
                    <a:pt x="257" y="8"/>
                  </a:lnTo>
                  <a:lnTo>
                    <a:pt x="272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="" xmlns:p14="http://schemas.microsoft.com/office/powerpoint/2010/main" val="233939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 userDrawn="1"/>
        </p:nvSpPr>
        <p:spPr>
          <a:xfrm>
            <a:off x="500063" y="1857375"/>
            <a:ext cx="8286750" cy="3929063"/>
          </a:xfrm>
          <a:prstGeom prst="roundRect">
            <a:avLst>
              <a:gd name="adj" fmla="val 6261"/>
            </a:avLst>
          </a:pr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00125" y="987425"/>
            <a:ext cx="7643841" cy="943200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13888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1000100" y="1857375"/>
            <a:ext cx="7643838" cy="39290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 lang="en-US" sz="22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1pPr>
            <a:lvl2pPr marL="457200" indent="350838" algn="l" rtl="0" fontAlgn="base">
              <a:spcBef>
                <a:spcPct val="0"/>
              </a:spcBef>
              <a:spcAft>
                <a:spcPct val="0"/>
              </a:spcAft>
              <a:buFontTx/>
              <a:tabLst>
                <a:tab pos="534988" algn="l"/>
              </a:tabLst>
              <a:defRPr lang="en-US" sz="20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2pPr>
            <a:lvl3pPr marL="914400" indent="-106363" algn="l" rtl="0" fontAlgn="base">
              <a:spcBef>
                <a:spcPct val="0"/>
              </a:spcBef>
              <a:spcAft>
                <a:spcPct val="0"/>
              </a:spcAft>
              <a:buFontTx/>
              <a:defRPr lang="en-US" sz="18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465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4FCF84E-70AA-4235-9FC5-41139B06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328613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9D60D-BEB1-4540-8B39-E207847D7B61}" type="datetime1">
              <a:rPr lang="fr-FR"/>
              <a:pPr>
                <a:defRPr/>
              </a:pPr>
              <a:t>27/03/2014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/>
          <p:nvPr userDrawn="1"/>
        </p:nvSpPr>
        <p:spPr>
          <a:xfrm>
            <a:off x="214282" y="1285860"/>
            <a:ext cx="571504" cy="4786346"/>
          </a:xfrm>
          <a:prstGeom prst="roundRect">
            <a:avLst/>
          </a:prstGeom>
          <a:solidFill>
            <a:srgbClr val="013888"/>
          </a:solidFill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à coins arrondis 6"/>
          <p:cNvSpPr/>
          <p:nvPr userDrawn="1"/>
        </p:nvSpPr>
        <p:spPr>
          <a:xfrm>
            <a:off x="500063" y="1857375"/>
            <a:ext cx="8286750" cy="3929063"/>
          </a:xfrm>
          <a:prstGeom prst="roundRect">
            <a:avLst>
              <a:gd name="adj" fmla="val 6261"/>
            </a:avLst>
          </a:pr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00125" y="987425"/>
            <a:ext cx="7643841" cy="943200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13888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1000100" y="1857375"/>
            <a:ext cx="7643838" cy="39290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 lang="en-US" sz="22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1pPr>
            <a:lvl2pPr marL="457200" indent="350838" algn="l" rtl="0" fontAlgn="base">
              <a:spcBef>
                <a:spcPct val="0"/>
              </a:spcBef>
              <a:spcAft>
                <a:spcPct val="0"/>
              </a:spcAft>
              <a:buFontTx/>
              <a:tabLst>
                <a:tab pos="534988" algn="l"/>
              </a:tabLst>
              <a:defRPr lang="en-US" sz="20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2pPr>
            <a:lvl3pPr marL="914400" indent="-106363" algn="l" rtl="0" fontAlgn="base">
              <a:spcBef>
                <a:spcPct val="0"/>
              </a:spcBef>
              <a:spcAft>
                <a:spcPct val="0"/>
              </a:spcAft>
              <a:buFontTx/>
              <a:defRPr lang="en-US" sz="1800" kern="1200" dirty="0" smtClean="0">
                <a:solidFill>
                  <a:srgbClr val="595959"/>
                </a:solidFill>
                <a:latin typeface="Calibri" pitchFamily="84" charset="0"/>
                <a:ea typeface="+mn-ea"/>
                <a:cs typeface="+mn-cs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e la date 2"/>
          <p:cNvSpPr>
            <a:spLocks noGrp="1"/>
          </p:cNvSpPr>
          <p:nvPr>
            <p:ph type="dt" sz="half" idx="12"/>
          </p:nvPr>
        </p:nvSpPr>
        <p:spPr>
          <a:xfrm>
            <a:off x="328613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EC1A4A-34D3-4544-A256-55715A82DA6F}" type="datetime1">
              <a:rPr lang="fr-FR"/>
              <a:pPr/>
              <a:t>27/03/2014</a:t>
            </a:fld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3763FE3-1F87-4D13-BD60-0B0ABCF239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108000" rIns="108000" bIns="10800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8728" y="1600200"/>
            <a:ext cx="72580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683960" y="641044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 b="1"/>
            </a:lvl1pPr>
          </a:lstStyle>
          <a:p>
            <a:r>
              <a:rPr lang="fr-FR" dirty="0" smtClean="0"/>
              <a:t>STRATEGIC PLAN 2013 2023 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FLUID TRANSFER ACTIVITY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485258"/>
                </a:solidFill>
              </a:defRPr>
            </a:lvl1pPr>
          </a:lstStyle>
          <a:p>
            <a:fld id="{B58F3420-2FBD-40B5-8811-D91B5221F333}" type="slidenum">
              <a:rPr lang="fr-FR" smtClean="0"/>
              <a:pPr/>
              <a:t>‹#›</a:t>
            </a:fld>
            <a:r>
              <a:rPr lang="fr-FR" dirty="0" smtClean="0"/>
              <a:t> \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3" r:id="rId1"/>
    <p:sldLayoutId id="2147485854" r:id="rId2"/>
    <p:sldLayoutId id="2147485855" r:id="rId3"/>
    <p:sldLayoutId id="2147485856" r:id="rId4"/>
    <p:sldLayoutId id="2147485857" r:id="rId5"/>
    <p:sldLayoutId id="2147485858" r:id="rId6"/>
    <p:sldLayoutId id="2147485859" r:id="rId7"/>
    <p:sldLayoutId id="2147485860" r:id="rId8"/>
    <p:sldLayoutId id="2147485861" r:id="rId9"/>
    <p:sldLayoutId id="2147485863" r:id="rId10"/>
    <p:sldLayoutId id="214748586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5.xml"/><Relationship Id="rId21" Type="http://schemas.openxmlformats.org/officeDocument/2006/relationships/slide" Target="slide22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slide" Target="slide4.xml"/><Relationship Id="rId16" Type="http://schemas.openxmlformats.org/officeDocument/2006/relationships/image" Target="../media/image1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5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4.xml"/><Relationship Id="rId10" Type="http://schemas.openxmlformats.org/officeDocument/2006/relationships/slide" Target="slide12.xml"/><Relationship Id="rId19" Type="http://schemas.openxmlformats.org/officeDocument/2006/relationships/slide" Target="slide20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5"/>
          <p:cNvSpPr>
            <a:spLocks noChangeArrowheads="1"/>
          </p:cNvSpPr>
          <p:nvPr/>
        </p:nvSpPr>
        <p:spPr bwMode="auto">
          <a:xfrm>
            <a:off x="4768850" y="-155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ctrTitle"/>
          </p:nvPr>
        </p:nvSpPr>
        <p:spPr bwMode="auto">
          <a:xfrm>
            <a:off x="3708399" y="2782736"/>
            <a:ext cx="5292725" cy="283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013888"/>
                </a:solidFill>
              </a:rPr>
              <a:t>NAIAS 2014</a:t>
            </a:r>
            <a:br>
              <a:rPr lang="fr-FR" sz="3600" dirty="0" smtClean="0">
                <a:solidFill>
                  <a:srgbClr val="013888"/>
                </a:solidFill>
              </a:rPr>
            </a:br>
            <a:r>
              <a:rPr lang="fr-FR" sz="3600" dirty="0" err="1" smtClean="0">
                <a:solidFill>
                  <a:srgbClr val="013888"/>
                </a:solidFill>
              </a:rPr>
              <a:t>Low</a:t>
            </a:r>
            <a:r>
              <a:rPr lang="fr-FR" sz="3600" dirty="0" smtClean="0">
                <a:solidFill>
                  <a:srgbClr val="013888"/>
                </a:solidFill>
              </a:rPr>
              <a:t> Pressure</a:t>
            </a:r>
            <a:r>
              <a:rPr lang="fr-FR" sz="3600" dirty="0" smtClean="0">
                <a:solidFill>
                  <a:srgbClr val="FF0000"/>
                </a:solidFill>
              </a:rPr>
              <a:t/>
            </a:r>
            <a:br>
              <a:rPr lang="fr-FR" sz="3600" dirty="0" smtClean="0">
                <a:solidFill>
                  <a:srgbClr val="FF0000"/>
                </a:solidFill>
              </a:rPr>
            </a:br>
            <a:r>
              <a:rPr lang="fr-FR" sz="3600" b="1" dirty="0" smtClean="0">
                <a:solidFill>
                  <a:srgbClr val="FF0000"/>
                </a:solidFill>
              </a:rPr>
              <a:t/>
            </a:r>
            <a:br>
              <a:rPr lang="fr-FR" sz="3600" b="1" dirty="0" smtClean="0">
                <a:solidFill>
                  <a:srgbClr val="FF0000"/>
                </a:solidFill>
              </a:rPr>
            </a:br>
            <a:r>
              <a:rPr lang="fr-FR" sz="2000" dirty="0" smtClean="0">
                <a:solidFill>
                  <a:srgbClr val="013888"/>
                </a:solidFill>
              </a:rPr>
              <a:t>Clayton </a:t>
            </a:r>
            <a:r>
              <a:rPr lang="fr-FR" sz="2000" dirty="0" err="1" smtClean="0">
                <a:solidFill>
                  <a:srgbClr val="013888"/>
                </a:solidFill>
              </a:rPr>
              <a:t>Schultz</a:t>
            </a:r>
            <a:r>
              <a:rPr lang="fr-FR" sz="2000" dirty="0" smtClean="0">
                <a:solidFill>
                  <a:srgbClr val="013888"/>
                </a:solidFill>
              </a:rPr>
              <a:t> &amp; Ian </a:t>
            </a:r>
            <a:r>
              <a:rPr lang="fr-FR" sz="2000" dirty="0" err="1" smtClean="0">
                <a:solidFill>
                  <a:srgbClr val="013888"/>
                </a:solidFill>
              </a:rPr>
              <a:t>Villaroman</a:t>
            </a:r>
            <a:endParaRPr lang="fr-FR" sz="2000" dirty="0" smtClean="0">
              <a:solidFill>
                <a:srgbClr val="013888"/>
              </a:solidFill>
            </a:endParaRPr>
          </a:p>
          <a:p>
            <a:pPr algn="ctr"/>
            <a:r>
              <a:rPr lang="fr-FR" sz="3600" dirty="0" smtClean="0">
                <a:solidFill>
                  <a:srgbClr val="013888"/>
                </a:solidFill>
              </a:rPr>
              <a:t/>
            </a:r>
            <a:br>
              <a:rPr lang="fr-FR" sz="3600" dirty="0" smtClean="0">
                <a:solidFill>
                  <a:srgbClr val="013888"/>
                </a:solidFill>
              </a:rPr>
            </a:br>
            <a:endParaRPr lang="fr-F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10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48994" name="Picture 2" descr="http://www.blogcdn.com/www.autoblog.com/media/2013/03/2014-volvo-s60-r-design-ny-1364412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88640"/>
            <a:ext cx="2277318" cy="1512168"/>
          </a:xfrm>
          <a:prstGeom prst="rect">
            <a:avLst/>
          </a:prstGeom>
          <a:noFill/>
        </p:spPr>
      </p:pic>
      <p:pic>
        <p:nvPicPr>
          <p:cNvPr id="1727491" name="Picture 3" descr="S:\Auburn Hills-FTS\CorpShar\NAIAS\2014\Team 1- Steve M\2015 NEW VOLVO S60 T6 AWD R-DESIGN\IMG_0621.JPG"/>
          <p:cNvPicPr>
            <a:picLocks noChangeAspect="1" noChangeArrowheads="1"/>
          </p:cNvPicPr>
          <p:nvPr/>
        </p:nvPicPr>
        <p:blipFill>
          <a:blip r:embed="rId3" cstate="print"/>
          <a:srcRect l="25671" t="13888" r="29972" b="45612"/>
          <a:stretch>
            <a:fillRect/>
          </a:stretch>
        </p:blipFill>
        <p:spPr bwMode="auto">
          <a:xfrm>
            <a:off x="4216887" y="1735088"/>
            <a:ext cx="4675593" cy="2846040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5868144" y="2636912"/>
            <a:ext cx="1224136" cy="129614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-Turbocharged</a:t>
            </a:r>
          </a:p>
          <a:p>
            <a:pPr>
              <a:defRPr/>
            </a:pPr>
            <a:r>
              <a:rPr lang="en-US" sz="1500" dirty="0" smtClean="0"/>
              <a:t>-3.0L I6</a:t>
            </a: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355976" y="764705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Volvo S60 T6 AWD R-Design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436510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err="1" smtClean="0"/>
              <a:t>Oetiker</a:t>
            </a:r>
            <a:r>
              <a:rPr lang="en-US" sz="2000" dirty="0" smtClean="0"/>
              <a:t> stamp less ear clamp</a:t>
            </a:r>
          </a:p>
          <a:p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52120" y="342900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11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47970" name="Picture 2" descr="http://image.motortrend.com/f/wot/2015-volvo-v60-r-design-will-be-most-powerful-volvo-wagon-ever-406019/59401261/2015-Volvo-V60-R-Design-Sportswagon-left-front-2.jpg"/>
          <p:cNvPicPr>
            <a:picLocks noChangeAspect="1" noChangeArrowheads="1"/>
          </p:cNvPicPr>
          <p:nvPr/>
        </p:nvPicPr>
        <p:blipFill>
          <a:blip r:embed="rId2" cstate="print"/>
          <a:srcRect l="14014" t="15073" r="9913" b="23126"/>
          <a:stretch>
            <a:fillRect/>
          </a:stretch>
        </p:blipFill>
        <p:spPr bwMode="auto">
          <a:xfrm>
            <a:off x="539553" y="332656"/>
            <a:ext cx="2269130" cy="1224136"/>
          </a:xfrm>
          <a:prstGeom prst="rect">
            <a:avLst/>
          </a:prstGeom>
          <a:noFill/>
        </p:spPr>
      </p:pic>
      <p:pic>
        <p:nvPicPr>
          <p:cNvPr id="1728515" name="Picture 3" descr="S:\Auburn Hills-FTS\CorpShar\NAIAS\2014\Team 1- Steve M\2015 NEW VOLVO V60 T5 SPORTSWAGON\IMG_0625.JPG"/>
          <p:cNvPicPr>
            <a:picLocks noChangeAspect="1" noChangeArrowheads="1"/>
          </p:cNvPicPr>
          <p:nvPr/>
        </p:nvPicPr>
        <p:blipFill rotWithShape="1">
          <a:blip r:embed="rId3" cstate="print"/>
          <a:srcRect l="48138" r="30836" b="40355"/>
          <a:stretch/>
        </p:blipFill>
        <p:spPr bwMode="auto">
          <a:xfrm>
            <a:off x="5148064" y="1556792"/>
            <a:ext cx="2435133" cy="4605124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5364088" y="4151370"/>
            <a:ext cx="1921623" cy="144016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-Turbocharged</a:t>
            </a:r>
          </a:p>
          <a:p>
            <a:pPr>
              <a:defRPr/>
            </a:pPr>
            <a:r>
              <a:rPr lang="en-US" sz="1500" dirty="0" smtClean="0"/>
              <a:t>-2.5L I5 </a:t>
            </a: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Volvo V60 T5 Sports Wagon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957" y="4363619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Plastic quick connect on rad hose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Steel clamp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4188" y="483596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t="16856" r="12813" b="51507"/>
          <a:stretch/>
        </p:blipFill>
        <p:spPr>
          <a:xfrm>
            <a:off x="282442" y="1594325"/>
            <a:ext cx="3065422" cy="287814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0" y="1700807"/>
            <a:ext cx="3563888" cy="277166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2154" y="285293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12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81764" name="Picture 4" descr="http://www.lexus.com/lexus-share/v2/img/gallery/ES/Lexus_ES300h_EXT_loc_11_JH_2012-501_960x534.jpg"/>
          <p:cNvPicPr>
            <a:picLocks noChangeAspect="1" noChangeArrowheads="1"/>
          </p:cNvPicPr>
          <p:nvPr/>
        </p:nvPicPr>
        <p:blipFill>
          <a:blip r:embed="rId2" cstate="print"/>
          <a:srcRect l="21716" t="24844" r="11161" b="11272"/>
          <a:stretch>
            <a:fillRect/>
          </a:stretch>
        </p:blipFill>
        <p:spPr bwMode="auto">
          <a:xfrm>
            <a:off x="611560" y="332657"/>
            <a:ext cx="2304256" cy="1219900"/>
          </a:xfrm>
          <a:prstGeom prst="rect">
            <a:avLst/>
          </a:prstGeom>
          <a:noFill/>
        </p:spPr>
      </p:pic>
      <p:pic>
        <p:nvPicPr>
          <p:cNvPr id="8" name="Picture 2" descr="S:\Auburn Hills-FTS\CorpShar\NAIAS\2014\Team 3- Aaron R\2014 LEXUS ES300H\Auto show pics A Ritzrow 004.jpg"/>
          <p:cNvPicPr>
            <a:picLocks noChangeAspect="1" noChangeArrowheads="1"/>
          </p:cNvPicPr>
          <p:nvPr/>
        </p:nvPicPr>
        <p:blipFill rotWithShape="1">
          <a:blip r:embed="rId3" cstate="print"/>
          <a:srcRect l="60719" t="54230" r="30354" b="35541"/>
          <a:stretch/>
        </p:blipFill>
        <p:spPr bwMode="auto">
          <a:xfrm>
            <a:off x="4355976" y="1412776"/>
            <a:ext cx="4577469" cy="3934319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5076056" y="1844824"/>
            <a:ext cx="3240360" cy="316835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43808" y="188640"/>
            <a:ext cx="25202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-3.5L</a:t>
            </a:r>
          </a:p>
          <a:p>
            <a:pPr>
              <a:defRPr/>
            </a:pPr>
            <a:r>
              <a:rPr lang="en-US" sz="1500" dirty="0" smtClean="0"/>
              <a:t>- 2.5-liter Atkinson-cycle + Electric Motor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5004048" y="692696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Lexus ES300H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066" y="4390071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POPP clamp</a:t>
            </a:r>
          </a:p>
          <a:p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220072" y="3068960"/>
            <a:ext cx="84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13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80738" name="Picture 2" descr="http://www.lexus.com/lexus-share/v2/img/gallery/IS/lexus-is-f-sport-2014-gallery-is-1700_960x534.jpg"/>
          <p:cNvPicPr>
            <a:picLocks noChangeAspect="1" noChangeArrowheads="1"/>
          </p:cNvPicPr>
          <p:nvPr/>
        </p:nvPicPr>
        <p:blipFill>
          <a:blip r:embed="rId2" cstate="print"/>
          <a:srcRect l="32937" t="22113" r="13514" b="21258"/>
          <a:stretch>
            <a:fillRect/>
          </a:stretch>
        </p:blipFill>
        <p:spPr bwMode="auto">
          <a:xfrm>
            <a:off x="582758" y="404664"/>
            <a:ext cx="1973018" cy="1160600"/>
          </a:xfrm>
          <a:prstGeom prst="rect">
            <a:avLst/>
          </a:prstGeom>
          <a:noFill/>
        </p:spPr>
      </p:pic>
      <p:pic>
        <p:nvPicPr>
          <p:cNvPr id="1721347" name="Picture 3" descr="S:\Auburn Hills-FTS\CorpShar\NAIAS\2014\Team 3- Aaron R\2014 LEXUS IS 350 F SPORT\CIMG6139.JPG"/>
          <p:cNvPicPr>
            <a:picLocks noChangeAspect="1" noChangeArrowheads="1"/>
          </p:cNvPicPr>
          <p:nvPr/>
        </p:nvPicPr>
        <p:blipFill>
          <a:blip r:embed="rId3" cstate="print"/>
          <a:srcRect l="44355" t="42869" r="47206" b="46968"/>
          <a:stretch>
            <a:fillRect/>
          </a:stretch>
        </p:blipFill>
        <p:spPr bwMode="auto">
          <a:xfrm>
            <a:off x="4932040" y="1484783"/>
            <a:ext cx="3993872" cy="3607369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5652120" y="1628800"/>
            <a:ext cx="2880320" cy="28497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-3.5L V6</a:t>
            </a:r>
          </a:p>
          <a:p>
            <a:pPr>
              <a:defRPr/>
            </a:pPr>
            <a:endParaRPr lang="en-US" sz="1500" dirty="0" smtClean="0"/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Lexus IS 350 F Sport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20" y="471488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 connection w/retainer on heater hose supply &amp; return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718615" y="2456492"/>
            <a:ext cx="75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14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8692" name="Picture 4" descr="http://indianautosblog.com/wp-content/uploads/2014/01/Scion-Monogram-Series-FR-S-front-three-quarter-at-NAIAS-2014.jpg"/>
          <p:cNvPicPr>
            <a:picLocks noChangeAspect="1" noChangeArrowheads="1"/>
          </p:cNvPicPr>
          <p:nvPr/>
        </p:nvPicPr>
        <p:blipFill>
          <a:blip r:embed="rId2" cstate="print"/>
          <a:srcRect l="15072" t="10281" r="8197" b="5419"/>
          <a:stretch>
            <a:fillRect/>
          </a:stretch>
        </p:blipFill>
        <p:spPr bwMode="auto">
          <a:xfrm>
            <a:off x="467544" y="179639"/>
            <a:ext cx="2160240" cy="1581604"/>
          </a:xfrm>
          <a:prstGeom prst="rect">
            <a:avLst/>
          </a:prstGeom>
          <a:noFill/>
        </p:spPr>
      </p:pic>
      <p:pic>
        <p:nvPicPr>
          <p:cNvPr id="1720324" name="Picture 4" descr="S:\Auburn Hills-FTS\CorpShar\NAIAS\2014\Team 3- Aaron R\2014 SCION FRS\CIMG6145.JPG"/>
          <p:cNvPicPr>
            <a:picLocks noChangeAspect="1" noChangeArrowheads="1"/>
          </p:cNvPicPr>
          <p:nvPr/>
        </p:nvPicPr>
        <p:blipFill rotWithShape="1">
          <a:blip r:embed="rId3" cstate="print"/>
          <a:srcRect l="46902" t="30287" r="37095" b="51704"/>
          <a:stretch/>
        </p:blipFill>
        <p:spPr bwMode="auto">
          <a:xfrm>
            <a:off x="4860032" y="1501333"/>
            <a:ext cx="4135133" cy="3489805"/>
          </a:xfrm>
          <a:prstGeom prst="rect">
            <a:avLst/>
          </a:prstGeom>
          <a:noFill/>
        </p:spPr>
      </p:pic>
      <p:pic>
        <p:nvPicPr>
          <p:cNvPr id="1720325" name="Picture 5" descr="S:\Auburn Hills-FTS\CorpShar\NAIAS\2014\Team 3- Aaron R\2014 SCION FRS\CIMG6145.JPG"/>
          <p:cNvPicPr>
            <a:picLocks noChangeAspect="1" noChangeArrowheads="1"/>
          </p:cNvPicPr>
          <p:nvPr/>
        </p:nvPicPr>
        <p:blipFill>
          <a:blip r:embed="rId4" cstate="print"/>
          <a:srcRect l="38131" t="64558" r="45912" b="18488"/>
          <a:stretch>
            <a:fillRect/>
          </a:stretch>
        </p:blipFill>
        <p:spPr bwMode="auto">
          <a:xfrm>
            <a:off x="395536" y="1844823"/>
            <a:ext cx="3168352" cy="2524753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1259632" y="2348880"/>
            <a:ext cx="1728192" cy="20162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-Turbocharged</a:t>
            </a:r>
          </a:p>
          <a:p>
            <a:pPr>
              <a:defRPr/>
            </a:pPr>
            <a:r>
              <a:rPr lang="en-US" sz="1500" dirty="0" smtClean="0"/>
              <a:t>-2.0L 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Scion FRS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436510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Plastic bracket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600" y="278092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32040" y="3140968"/>
            <a:ext cx="1080120" cy="104570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60010" y="3267272"/>
            <a:ext cx="1009588" cy="100811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652120" y="2564904"/>
            <a:ext cx="1080120" cy="104570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32240" y="335699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15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5618" name="Picture 2" descr="Scion Monogram Series t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76673"/>
            <a:ext cx="2448271" cy="1232296"/>
          </a:xfrm>
          <a:prstGeom prst="rect">
            <a:avLst/>
          </a:prstGeom>
          <a:noFill/>
        </p:spPr>
      </p:pic>
      <p:pic>
        <p:nvPicPr>
          <p:cNvPr id="1722371" name="Picture 3" descr="S:\Auburn Hills-FTS\CorpShar\NAIAS\2014\Team 3- Aaron R\2014 SCION TC\CIMG6151.JPG"/>
          <p:cNvPicPr>
            <a:picLocks noChangeAspect="1" noChangeArrowheads="1"/>
          </p:cNvPicPr>
          <p:nvPr/>
        </p:nvPicPr>
        <p:blipFill rotWithShape="1">
          <a:blip r:embed="rId3" cstate="print"/>
          <a:srcRect l="28310" t="18157" r="28688" b="40324"/>
          <a:stretch/>
        </p:blipFill>
        <p:spPr bwMode="auto">
          <a:xfrm>
            <a:off x="2483768" y="1730503"/>
            <a:ext cx="3127767" cy="2264935"/>
          </a:xfrm>
          <a:prstGeom prst="rect">
            <a:avLst/>
          </a:prstGeom>
          <a:noFill/>
        </p:spPr>
      </p:pic>
      <p:pic>
        <p:nvPicPr>
          <p:cNvPr id="1722372" name="Picture 4" descr="S:\Auburn Hills-FTS\CorpShar\NAIAS\2014\Team 3- Aaron R\2014 SCION TC\CIMG6152.JPG"/>
          <p:cNvPicPr>
            <a:picLocks noChangeAspect="1" noChangeArrowheads="1"/>
          </p:cNvPicPr>
          <p:nvPr/>
        </p:nvPicPr>
        <p:blipFill rotWithShape="1">
          <a:blip r:embed="rId4" cstate="print"/>
          <a:srcRect l="51312" t="56945" r="33912" b="20246"/>
          <a:stretch/>
        </p:blipFill>
        <p:spPr bwMode="auto">
          <a:xfrm>
            <a:off x="5868144" y="1196752"/>
            <a:ext cx="3096344" cy="30963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-Compact Vehicle</a:t>
            </a:r>
          </a:p>
          <a:p>
            <a:pPr>
              <a:defRPr/>
            </a:pPr>
            <a:r>
              <a:rPr lang="en-US" sz="1500" dirty="0" smtClean="0"/>
              <a:t>-2.5L I4</a:t>
            </a: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Scion TC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4365104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clamps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Moldable T w/ tie strap &amp; cut foam sleeve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clamps used on degas </a:t>
            </a:r>
          </a:p>
        </p:txBody>
      </p:sp>
      <p:pic>
        <p:nvPicPr>
          <p:cNvPr id="18" name="Picture 2" descr="S:\Auburn Hills-FTS\CorpShar\NAIAS\2014\Team 3- Aaron R\2014 SCION FRS\CIMG6146.JPG"/>
          <p:cNvPicPr>
            <a:picLocks noChangeAspect="1" noChangeArrowheads="1"/>
          </p:cNvPicPr>
          <p:nvPr/>
        </p:nvPicPr>
        <p:blipFill rotWithShape="1">
          <a:blip r:embed="rId5" cstate="print"/>
          <a:srcRect l="37463" t="34078" r="42441" b="36736"/>
          <a:stretch/>
        </p:blipFill>
        <p:spPr bwMode="auto">
          <a:xfrm>
            <a:off x="306585" y="1765702"/>
            <a:ext cx="2062445" cy="2246476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6588224" y="1916832"/>
            <a:ext cx="1656184" cy="151216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59832" y="1825510"/>
            <a:ext cx="2448272" cy="203553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9552" y="2764387"/>
            <a:ext cx="1008112" cy="100811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70927" y="3361025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6904" y="244990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0564" y="296820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16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7666" name="Picture 2" descr="http://d32tg1bbkv7hhs.cloudfront.net/wp-content/uploads/2013/10/IMG_9698.jpg"/>
          <p:cNvPicPr>
            <a:picLocks noChangeAspect="1" noChangeArrowheads="1"/>
          </p:cNvPicPr>
          <p:nvPr/>
        </p:nvPicPr>
        <p:blipFill>
          <a:blip r:embed="rId2" cstate="print"/>
          <a:srcRect l="25354" t="37464" r="3124" b="7476"/>
          <a:stretch>
            <a:fillRect/>
          </a:stretch>
        </p:blipFill>
        <p:spPr bwMode="auto">
          <a:xfrm>
            <a:off x="251520" y="404665"/>
            <a:ext cx="2592288" cy="1330433"/>
          </a:xfrm>
          <a:prstGeom prst="rect">
            <a:avLst/>
          </a:prstGeom>
          <a:noFill/>
        </p:spPr>
      </p:pic>
      <p:pic>
        <p:nvPicPr>
          <p:cNvPr id="1724419" name="Picture 3" descr="S:\Auburn Hills-FTS\CorpShar\NAIAS\2014\Team 3- Aaron R\SCION IQ 1.3L\Auto show pics A Ritzrow 023.jpg"/>
          <p:cNvPicPr>
            <a:picLocks noChangeAspect="1" noChangeArrowheads="1"/>
          </p:cNvPicPr>
          <p:nvPr/>
        </p:nvPicPr>
        <p:blipFill rotWithShape="1">
          <a:blip r:embed="rId3" cstate="print"/>
          <a:srcRect l="35079" t="25552" r="10709" b="14921"/>
          <a:stretch/>
        </p:blipFill>
        <p:spPr bwMode="auto">
          <a:xfrm>
            <a:off x="4139952" y="1299310"/>
            <a:ext cx="4860540" cy="4002798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868144" y="1556792"/>
            <a:ext cx="2376264" cy="302433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-Compact Vehicle</a:t>
            </a:r>
          </a:p>
          <a:p>
            <a:pPr>
              <a:defRPr/>
            </a:pPr>
            <a:r>
              <a:rPr lang="en-US" sz="1500" dirty="0" smtClean="0"/>
              <a:t>-1.3L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Scion IQ 1.3L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4365104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Bleed valve in T-joint</a:t>
            </a:r>
          </a:p>
          <a:p>
            <a:pPr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332005" y="214505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17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6642" name="Picture 2" descr="http://www.scion.com/blog/wp-content/uploads/2013/05/Scion_10_xB_001.jpg"/>
          <p:cNvPicPr>
            <a:picLocks noChangeAspect="1" noChangeArrowheads="1"/>
          </p:cNvPicPr>
          <p:nvPr/>
        </p:nvPicPr>
        <p:blipFill>
          <a:blip r:embed="rId2" cstate="print"/>
          <a:srcRect l="8018" t="9831" r="5372" b="10110"/>
          <a:stretch>
            <a:fillRect/>
          </a:stretch>
        </p:blipFill>
        <p:spPr bwMode="auto">
          <a:xfrm>
            <a:off x="179513" y="296492"/>
            <a:ext cx="2664296" cy="1338099"/>
          </a:xfrm>
          <a:prstGeom prst="rect">
            <a:avLst/>
          </a:prstGeom>
          <a:noFill/>
        </p:spPr>
      </p:pic>
      <p:pic>
        <p:nvPicPr>
          <p:cNvPr id="1725443" name="Picture 3" descr="S:\Auburn Hills-FTS\CorpShar\NAIAS\2014\Team 3- Aaron R\SCION XB\Auto show pics A Ritzrow 013.jpg"/>
          <p:cNvPicPr>
            <a:picLocks noChangeAspect="1" noChangeArrowheads="1"/>
          </p:cNvPicPr>
          <p:nvPr/>
        </p:nvPicPr>
        <p:blipFill rotWithShape="1">
          <a:blip r:embed="rId3" cstate="print"/>
          <a:srcRect l="57027" t="23019" r="28841" b="58559"/>
          <a:stretch/>
        </p:blipFill>
        <p:spPr bwMode="auto">
          <a:xfrm>
            <a:off x="5508104" y="4123081"/>
            <a:ext cx="2163504" cy="2115262"/>
          </a:xfrm>
          <a:prstGeom prst="rect">
            <a:avLst/>
          </a:prstGeom>
          <a:noFill/>
        </p:spPr>
      </p:pic>
      <p:pic>
        <p:nvPicPr>
          <p:cNvPr id="1725444" name="Picture 4" descr="S:\Auburn Hills-FTS\CorpShar\NAIAS\2014\Team 3- Aaron R\SCION XB\Auto show pics A Ritzrow 014.jpg"/>
          <p:cNvPicPr>
            <a:picLocks noChangeAspect="1" noChangeArrowheads="1"/>
          </p:cNvPicPr>
          <p:nvPr/>
        </p:nvPicPr>
        <p:blipFill rotWithShape="1">
          <a:blip r:embed="rId4" cstate="print"/>
          <a:srcRect l="50198" t="15750" r="1046" b="33069"/>
          <a:stretch/>
        </p:blipFill>
        <p:spPr bwMode="auto">
          <a:xfrm>
            <a:off x="5220072" y="1412776"/>
            <a:ext cx="3786051" cy="2980851"/>
          </a:xfrm>
          <a:prstGeom prst="rect">
            <a:avLst/>
          </a:prstGeom>
          <a:noFill/>
        </p:spPr>
      </p:pic>
      <p:pic>
        <p:nvPicPr>
          <p:cNvPr id="1725445" name="Picture 5" descr="S:\Auburn Hills-FTS\CorpShar\NAIAS\2014\Team 3- Aaron R\SCION XB\Auto show pics A Ritzrow 015.jpg"/>
          <p:cNvPicPr>
            <a:picLocks noChangeAspect="1" noChangeArrowheads="1"/>
          </p:cNvPicPr>
          <p:nvPr/>
        </p:nvPicPr>
        <p:blipFill>
          <a:blip r:embed="rId5" cstate="print"/>
          <a:srcRect t="40096" r="29471" b="16052"/>
          <a:stretch>
            <a:fillRect/>
          </a:stretch>
        </p:blipFill>
        <p:spPr bwMode="auto">
          <a:xfrm>
            <a:off x="183368" y="1654753"/>
            <a:ext cx="4961431" cy="231361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580112" y="4648842"/>
            <a:ext cx="1728192" cy="12284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098" y="1880828"/>
            <a:ext cx="4068853" cy="162018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-2.4L</a:t>
            </a:r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Scion XB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365104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“Smooth” to “alligator” hose texture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POPP clamps</a:t>
            </a:r>
          </a:p>
          <a:p>
            <a:endParaRPr lang="en-US" sz="2000" dirty="0"/>
          </a:p>
        </p:txBody>
      </p:sp>
      <p:sp>
        <p:nvSpPr>
          <p:cNvPr id="17" name="Oval 16"/>
          <p:cNvSpPr/>
          <p:nvPr/>
        </p:nvSpPr>
        <p:spPr>
          <a:xfrm>
            <a:off x="7452320" y="1988840"/>
            <a:ext cx="1224136" cy="180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34017" y="310490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1608" y="288894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0152" y="526305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56176" y="1556792"/>
            <a:ext cx="1224136" cy="20162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24128" y="270892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18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26466" name="Picture 2" descr="S:\Auburn Hills-FTS\CorpShar\NAIAS\2014\Team 3- Aaron R\2014 TOYOTA COROLLA\CIMG6159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r="19792" b="35389"/>
          <a:stretch/>
        </p:blipFill>
        <p:spPr bwMode="auto">
          <a:xfrm>
            <a:off x="2726190" y="1412776"/>
            <a:ext cx="6078554" cy="3672408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3131840" y="1678741"/>
            <a:ext cx="1584176" cy="208300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48064" y="1546482"/>
            <a:ext cx="2592288" cy="244036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-1.8L I4</a:t>
            </a:r>
          </a:p>
        </p:txBody>
      </p:sp>
      <p:sp>
        <p:nvSpPr>
          <p:cNvPr id="20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Toyota Corolla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4365104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POPP clamp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Tool-less release clamp to hold foam sleeve</a:t>
            </a:r>
          </a:p>
        </p:txBody>
      </p:sp>
      <p:pic>
        <p:nvPicPr>
          <p:cNvPr id="1774594" name="Picture 2" descr="http://img.autobytel.com/car-reviews/autobytel/115037-2014-toyota-corolla-furia-concept-preview-detroit-auto-show/2014-toyota-furia-corolla-concept-detroit-naias-01.jpg"/>
          <p:cNvPicPr>
            <a:picLocks noChangeAspect="1" noChangeArrowheads="1"/>
          </p:cNvPicPr>
          <p:nvPr/>
        </p:nvPicPr>
        <p:blipFill>
          <a:blip r:embed="rId3" cstate="print"/>
          <a:srcRect l="7292" t="18332" r="2767" b="12006"/>
          <a:stretch>
            <a:fillRect/>
          </a:stretch>
        </p:blipFill>
        <p:spPr bwMode="auto">
          <a:xfrm>
            <a:off x="611560" y="476672"/>
            <a:ext cx="2232248" cy="11462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10564" y="296820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088" y="2614263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19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2546" name="Picture 2" descr="http://1.bp.blogspot.com/-IaADDEHh_N0/UhtnX3-e1WI/AAAAAAANzhQ/dZkg8alGM4M/s1600/2014-Toyota-Land-Cruiser-Prado-31.jpg"/>
          <p:cNvPicPr>
            <a:picLocks noChangeAspect="1" noChangeArrowheads="1"/>
          </p:cNvPicPr>
          <p:nvPr/>
        </p:nvPicPr>
        <p:blipFill>
          <a:blip r:embed="rId2" cstate="print"/>
          <a:srcRect l="15627" t="1586" r="11705" b="5269"/>
          <a:stretch>
            <a:fillRect/>
          </a:stretch>
        </p:blipFill>
        <p:spPr bwMode="auto">
          <a:xfrm>
            <a:off x="611560" y="260648"/>
            <a:ext cx="2180336" cy="1512168"/>
          </a:xfrm>
          <a:prstGeom prst="rect">
            <a:avLst/>
          </a:prstGeom>
          <a:noFill/>
        </p:spPr>
      </p:pic>
      <p:pic>
        <p:nvPicPr>
          <p:cNvPr id="1727490" name="Picture 2" descr="S:\Auburn Hills-FTS\CorpShar\NAIAS\2014\Team 3- Aaron R\2014 TOYOTA LAND CRUISER\CIMG6163.JPG"/>
          <p:cNvPicPr>
            <a:picLocks noChangeAspect="1" noChangeArrowheads="1"/>
          </p:cNvPicPr>
          <p:nvPr/>
        </p:nvPicPr>
        <p:blipFill rotWithShape="1">
          <a:blip r:embed="rId3" cstate="print">
            <a:lum bright="23000"/>
          </a:blip>
          <a:srcRect t="62111" r="73286" b="15953"/>
          <a:stretch/>
        </p:blipFill>
        <p:spPr bwMode="auto">
          <a:xfrm>
            <a:off x="320083" y="1900178"/>
            <a:ext cx="3301023" cy="2032877"/>
          </a:xfrm>
          <a:prstGeom prst="rect">
            <a:avLst/>
          </a:prstGeom>
          <a:noFill/>
        </p:spPr>
      </p:pic>
      <p:pic>
        <p:nvPicPr>
          <p:cNvPr id="1727493" name="Picture 5" descr="S:\Auburn Hills-FTS\CorpShar\NAIAS\2014\Team 3- Aaron R\2014 TOYOTA LAND CRUISER\CIMG6166.JPG"/>
          <p:cNvPicPr>
            <a:picLocks noChangeAspect="1" noChangeArrowheads="1"/>
          </p:cNvPicPr>
          <p:nvPr/>
        </p:nvPicPr>
        <p:blipFill rotWithShape="1">
          <a:blip r:embed="rId4" cstate="print"/>
          <a:srcRect l="-1" t="4697" r="50229" b="21540"/>
          <a:stretch/>
        </p:blipFill>
        <p:spPr bwMode="auto">
          <a:xfrm>
            <a:off x="4427984" y="1556792"/>
            <a:ext cx="4110376" cy="4568717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5874064" y="2149559"/>
            <a:ext cx="2228803" cy="212663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25992" y="3661727"/>
            <a:ext cx="720080" cy="83048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-Large Vehicle</a:t>
            </a:r>
          </a:p>
          <a:p>
            <a:pPr>
              <a:defRPr/>
            </a:pPr>
            <a:r>
              <a:rPr lang="en-US" sz="1500" dirty="0" smtClean="0"/>
              <a:t>-5.7L V8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Toyota Land Cruiser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4797152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Screw clamp on CAC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clamps on engine cooler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Complex routing on engine cooler</a:t>
            </a:r>
          </a:p>
          <a:p>
            <a:endParaRPr lang="en-US" sz="2000" dirty="0"/>
          </a:p>
        </p:txBody>
      </p:sp>
      <p:sp>
        <p:nvSpPr>
          <p:cNvPr id="24" name="Oval 23"/>
          <p:cNvSpPr/>
          <p:nvPr/>
        </p:nvSpPr>
        <p:spPr>
          <a:xfrm>
            <a:off x="1043608" y="2489984"/>
            <a:ext cx="1008112" cy="111649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17639" y="295034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0248" y="3733735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65953" y="4105969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616530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 noGrp="1"/>
          </p:cNvSpPr>
          <p:nvPr>
            <p:ph type="title"/>
          </p:nvPr>
        </p:nvSpPr>
        <p:spPr>
          <a:xfrm>
            <a:off x="668260" y="186163"/>
            <a:ext cx="8018540" cy="13199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>
              <a:defRPr/>
            </a:pPr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	Common Trends Found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</a:t>
            </a:fld>
            <a:r>
              <a:rPr lang="fr-FR" smtClean="0"/>
              <a:t> \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POPP</a:t>
            </a:r>
            <a:r>
              <a:rPr lang="en-US" sz="2400" dirty="0" smtClean="0"/>
              <a:t> clamps </a:t>
            </a:r>
          </a:p>
          <a:p>
            <a:r>
              <a:rPr lang="en-US" sz="2400" dirty="0" smtClean="0"/>
              <a:t>CTC clamps</a:t>
            </a:r>
          </a:p>
          <a:p>
            <a:r>
              <a:rPr lang="en-US" sz="2400" dirty="0" smtClean="0"/>
              <a:t>Multi crimp rings</a:t>
            </a:r>
          </a:p>
          <a:p>
            <a:r>
              <a:rPr lang="en-US" sz="2400" dirty="0" smtClean="0"/>
              <a:t>“Smooth” to “Alligator” hose texture</a:t>
            </a:r>
          </a:p>
          <a:p>
            <a:r>
              <a:rPr lang="en-US" sz="2400" dirty="0" smtClean="0"/>
              <a:t>Audi and VW use round degas bottles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20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67426" name="Picture 2" descr="http://evworld.com/press/vw_jettaHybrid_NAIAS2012rev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32657"/>
            <a:ext cx="2261184" cy="1512167"/>
          </a:xfrm>
          <a:prstGeom prst="rect">
            <a:avLst/>
          </a:prstGeom>
          <a:noFill/>
        </p:spPr>
      </p:pic>
      <p:pic>
        <p:nvPicPr>
          <p:cNvPr id="1730563" name="Picture 3" descr="S:\Auburn Hills-FTS\CorpShar\NAIAS\2014\Team 3- Aaron R\2014 VW JETTA HYBRID\Auto show pics A Ritzrow 049.jpg"/>
          <p:cNvPicPr>
            <a:picLocks noChangeAspect="1" noChangeArrowheads="1"/>
          </p:cNvPicPr>
          <p:nvPr/>
        </p:nvPicPr>
        <p:blipFill rotWithShape="1">
          <a:blip r:embed="rId3" cstate="print"/>
          <a:srcRect l="36903" t="20895" r="32348" b="36200"/>
          <a:stretch/>
        </p:blipFill>
        <p:spPr bwMode="auto">
          <a:xfrm>
            <a:off x="4175545" y="1556793"/>
            <a:ext cx="4373285" cy="4576694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4788024" y="1700808"/>
            <a:ext cx="3456384" cy="318031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43808" y="1886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/>
              <a:t>System Info:</a:t>
            </a:r>
          </a:p>
          <a:p>
            <a:pPr>
              <a:defRPr/>
            </a:pPr>
            <a:r>
              <a:rPr lang="en-US" sz="1400" dirty="0" smtClean="0"/>
              <a:t>-Midsize Vehicle</a:t>
            </a:r>
          </a:p>
          <a:p>
            <a:pPr>
              <a:defRPr/>
            </a:pPr>
            <a:r>
              <a:rPr lang="en-US" sz="1400" dirty="0" smtClean="0"/>
              <a:t>-Hybrid</a:t>
            </a:r>
          </a:p>
          <a:p>
            <a:pPr>
              <a:defRPr/>
            </a:pPr>
            <a:endParaRPr lang="en-US" sz="1400" dirty="0" smtClean="0"/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Volkswagen Jetta Hybrid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479715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Spherical degas bottle</a:t>
            </a:r>
          </a:p>
          <a:p>
            <a:pPr>
              <a:defRPr/>
            </a:pP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4" y="335699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21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66402" name="Picture 2" descr="Golf 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260649"/>
            <a:ext cx="2160239" cy="1441835"/>
          </a:xfrm>
          <a:prstGeom prst="rect">
            <a:avLst/>
          </a:prstGeom>
          <a:noFill/>
        </p:spPr>
      </p:pic>
      <p:pic>
        <p:nvPicPr>
          <p:cNvPr id="1731586" name="Picture 2" descr="S:\Auburn Hills-FTS\CorpShar\NAIAS\2014\Team 3- Aaron R\VW GOLF TDI CLEAN DIESEL\Auto show pics A Ritzrow 057.jpg"/>
          <p:cNvPicPr>
            <a:picLocks noChangeAspect="1" noChangeArrowheads="1"/>
          </p:cNvPicPr>
          <p:nvPr/>
        </p:nvPicPr>
        <p:blipFill>
          <a:blip r:embed="rId3" cstate="print">
            <a:lum bright="-14000" contrast="-27000"/>
          </a:blip>
          <a:srcRect t="26396" r="78571" b="32995"/>
          <a:stretch>
            <a:fillRect/>
          </a:stretch>
        </p:blipFill>
        <p:spPr bwMode="auto">
          <a:xfrm>
            <a:off x="179512" y="1628800"/>
            <a:ext cx="2952328" cy="32803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43808" y="1886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/>
              <a:t>System Info:</a:t>
            </a:r>
          </a:p>
          <a:p>
            <a:pPr>
              <a:defRPr/>
            </a:pPr>
            <a:r>
              <a:rPr lang="en-US" sz="1400" dirty="0" smtClean="0"/>
              <a:t>-Hatchback</a:t>
            </a:r>
          </a:p>
          <a:p>
            <a:pPr>
              <a:defRPr/>
            </a:pPr>
            <a:r>
              <a:rPr lang="en-US" sz="1400" dirty="0" smtClean="0"/>
              <a:t>-TDI clean diesel</a:t>
            </a:r>
          </a:p>
          <a:p>
            <a:pPr>
              <a:defRPr/>
            </a:pPr>
            <a:r>
              <a:rPr lang="en-US" sz="1400" dirty="0" smtClean="0"/>
              <a:t>-Turbocharged 2.0L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Volkswagen Golf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4797152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Spherical degas bottle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467544" y="2204864"/>
            <a:ext cx="2448272" cy="20162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87624" y="314096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  <p:pic>
        <p:nvPicPr>
          <p:cNvPr id="13" name="Picture 3" descr="S:\Auburn Hills-FTS\CorpShar\NAIAS\2014\Team 3- Aaron R\VW GOLF TDI CLEAN DIESEL\Auto show pics A Ritzrow 060.jpg"/>
          <p:cNvPicPr>
            <a:picLocks noChangeAspect="1" noChangeArrowheads="1"/>
          </p:cNvPicPr>
          <p:nvPr/>
        </p:nvPicPr>
        <p:blipFill rotWithShape="1">
          <a:blip r:embed="rId5" cstate="print"/>
          <a:srcRect l="36857" t="26477" r="19876" b="34240"/>
          <a:stretch/>
        </p:blipFill>
        <p:spPr bwMode="auto">
          <a:xfrm>
            <a:off x="3347865" y="1428001"/>
            <a:ext cx="5842926" cy="3978810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3609323" y="3556726"/>
            <a:ext cx="2213386" cy="162015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56176" y="1497016"/>
            <a:ext cx="2199198" cy="294009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87314" y="4813891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773" y="211057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8" name="Picture 3" descr="S:\Auburn Hills-FTS\CorpShar\NAIAS\2014\Team 3- Aaron R\VW GOLF TDI CLEAN DIESEL\Auto show pics A Ritzrow 060.jpg"/>
          <p:cNvPicPr>
            <a:picLocks noChangeAspect="1" noChangeArrowheads="1"/>
          </p:cNvPicPr>
          <p:nvPr/>
        </p:nvPicPr>
        <p:blipFill rotWithShape="1">
          <a:blip r:embed="rId5" cstate="print"/>
          <a:srcRect l="44261" t="41174" r="46141" b="50295"/>
          <a:stretch/>
        </p:blipFill>
        <p:spPr bwMode="auto">
          <a:xfrm>
            <a:off x="4339342" y="5372272"/>
            <a:ext cx="2320103" cy="1546734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4475994" y="5212810"/>
            <a:ext cx="2046798" cy="174664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71688" y="621112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22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6" name="Picture 3" descr="S:\Auburn Hills-FTS\CorpShar\NAIAS\2014\Team 3- Aaron R\VW GTI\Auto show pics A Ritzrow 052.jpg"/>
          <p:cNvPicPr>
            <a:picLocks noChangeAspect="1" noChangeArrowheads="1"/>
          </p:cNvPicPr>
          <p:nvPr/>
        </p:nvPicPr>
        <p:blipFill>
          <a:blip r:embed="rId2" cstate="print"/>
          <a:srcRect t="26236" r="72339" b="31059"/>
          <a:stretch>
            <a:fillRect/>
          </a:stretch>
        </p:blipFill>
        <p:spPr bwMode="auto">
          <a:xfrm>
            <a:off x="7164288" y="4077072"/>
            <a:ext cx="1728192" cy="2001064"/>
          </a:xfrm>
          <a:prstGeom prst="rect">
            <a:avLst/>
          </a:prstGeom>
          <a:noFill/>
        </p:spPr>
      </p:pic>
      <p:pic>
        <p:nvPicPr>
          <p:cNvPr id="8" name="Picture 4" descr="S:\Auburn Hills-FTS\CorpShar\NAIAS\2014\Team 3- Aaron R\VW GTI\Auto show pics A Ritzrow 053.jpg"/>
          <p:cNvPicPr>
            <a:picLocks noChangeAspect="1" noChangeArrowheads="1"/>
          </p:cNvPicPr>
          <p:nvPr/>
        </p:nvPicPr>
        <p:blipFill>
          <a:blip r:embed="rId3" cstate="print"/>
          <a:srcRect l="7500" r="30000" b="46667"/>
          <a:stretch>
            <a:fillRect/>
          </a:stretch>
        </p:blipFill>
        <p:spPr bwMode="auto">
          <a:xfrm>
            <a:off x="5418094" y="1772816"/>
            <a:ext cx="3487888" cy="2232248"/>
          </a:xfrm>
          <a:prstGeom prst="rect">
            <a:avLst/>
          </a:prstGeom>
          <a:noFill/>
        </p:spPr>
      </p:pic>
      <p:pic>
        <p:nvPicPr>
          <p:cNvPr id="1732610" name="Picture 2" descr="S:\Auburn Hills-FTS\CorpShar\NAIAS\2014\Team 3- Aaron R\VW GTI\Auto show pics A Ritzrow 055.jpg"/>
          <p:cNvPicPr>
            <a:picLocks noChangeAspect="1" noChangeArrowheads="1"/>
          </p:cNvPicPr>
          <p:nvPr/>
        </p:nvPicPr>
        <p:blipFill>
          <a:blip r:embed="rId4" cstate="print"/>
          <a:srcRect l="12970" t="25350" r="19127" b="47953"/>
          <a:stretch>
            <a:fillRect/>
          </a:stretch>
        </p:blipFill>
        <p:spPr bwMode="auto">
          <a:xfrm>
            <a:off x="107504" y="1772816"/>
            <a:ext cx="5184576" cy="152878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6876256" y="2276872"/>
            <a:ext cx="864096" cy="8640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43808" y="1886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/>
              <a:t>System Info:</a:t>
            </a:r>
          </a:p>
          <a:p>
            <a:pPr>
              <a:defRPr/>
            </a:pPr>
            <a:r>
              <a:rPr lang="en-US" sz="1400" dirty="0" smtClean="0"/>
              <a:t>-Hatchback</a:t>
            </a:r>
          </a:p>
          <a:p>
            <a:pPr>
              <a:defRPr/>
            </a:pPr>
            <a:r>
              <a:rPr lang="en-US" sz="1400" dirty="0" smtClean="0"/>
              <a:t>-Turbocharged 2.0L</a:t>
            </a:r>
          </a:p>
          <a:p>
            <a:pPr>
              <a:defRPr/>
            </a:pPr>
            <a:endParaRPr lang="en-US" sz="1400" dirty="0" smtClean="0"/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Volkswagen GTI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727490" name="Picture 2" descr="2015 Volkswagen GTI"/>
          <p:cNvPicPr>
            <a:picLocks noChangeAspect="1" noChangeArrowheads="1"/>
          </p:cNvPicPr>
          <p:nvPr/>
        </p:nvPicPr>
        <p:blipFill>
          <a:blip r:embed="rId5" cstate="print"/>
          <a:srcRect l="18208" b="21457"/>
          <a:stretch>
            <a:fillRect/>
          </a:stretch>
        </p:blipFill>
        <p:spPr bwMode="auto">
          <a:xfrm>
            <a:off x="323528" y="260648"/>
            <a:ext cx="2434423" cy="142770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67544" y="5301208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Mold on crimp “locators "for discharge + liquid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Plastic clip slides into channel on degas bottle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Spherical degas bottle </a:t>
            </a:r>
          </a:p>
        </p:txBody>
      </p:sp>
      <p:sp>
        <p:nvSpPr>
          <p:cNvPr id="15" name="Oval 14"/>
          <p:cNvSpPr/>
          <p:nvPr/>
        </p:nvSpPr>
        <p:spPr>
          <a:xfrm>
            <a:off x="6948264" y="4293096"/>
            <a:ext cx="1440160" cy="136815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07704" y="2060848"/>
            <a:ext cx="864096" cy="8640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23928" y="2132856"/>
            <a:ext cx="864096" cy="8640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S:\Auburn Hills-FTS\CorpShar\NAIAS\2014\Team 3- Aaron R\VW GTI\Auto show pics A Ritzrow 055.jpg"/>
          <p:cNvPicPr>
            <a:picLocks noChangeAspect="1" noChangeArrowheads="1"/>
          </p:cNvPicPr>
          <p:nvPr/>
        </p:nvPicPr>
        <p:blipFill>
          <a:blip r:embed="rId4" cstate="print"/>
          <a:srcRect l="63787" t="34006" r="25839" b="53419"/>
          <a:stretch>
            <a:fillRect/>
          </a:stretch>
        </p:blipFill>
        <p:spPr bwMode="auto">
          <a:xfrm>
            <a:off x="2699792" y="2996952"/>
            <a:ext cx="1980220" cy="1800200"/>
          </a:xfrm>
          <a:prstGeom prst="rect">
            <a:avLst/>
          </a:prstGeom>
          <a:noFill/>
        </p:spPr>
      </p:pic>
      <p:pic>
        <p:nvPicPr>
          <p:cNvPr id="20" name="Picture 2" descr="S:\Auburn Hills-FTS\CorpShar\NAIAS\2014\Team 3- Aaron R\VW GTI\Auto show pics A Ritzrow 055.jpg"/>
          <p:cNvPicPr>
            <a:picLocks noChangeAspect="1" noChangeArrowheads="1"/>
          </p:cNvPicPr>
          <p:nvPr/>
        </p:nvPicPr>
        <p:blipFill>
          <a:blip r:embed="rId4" cstate="print"/>
          <a:srcRect l="37491" t="31637" r="54964" b="54530"/>
          <a:stretch>
            <a:fillRect/>
          </a:stretch>
        </p:blipFill>
        <p:spPr bwMode="auto">
          <a:xfrm>
            <a:off x="611560" y="2996952"/>
            <a:ext cx="1152128" cy="1584176"/>
          </a:xfrm>
          <a:prstGeom prst="rect">
            <a:avLst/>
          </a:prstGeom>
          <a:noFill/>
        </p:spPr>
      </p:pic>
      <p:pic>
        <p:nvPicPr>
          <p:cNvPr id="21" name="Picture 4" descr="S:\Auburn Hills-FTS\CorpShar\NAIAS\2014\Team 3- Aaron R\VW GTI\Auto show pics A Ritzrow 053.jpg"/>
          <p:cNvPicPr>
            <a:picLocks noChangeAspect="1" noChangeArrowheads="1"/>
          </p:cNvPicPr>
          <p:nvPr/>
        </p:nvPicPr>
        <p:blipFill>
          <a:blip r:embed="rId3" cstate="print"/>
          <a:srcRect l="29608" t="10122" r="48457" b="64071"/>
          <a:stretch>
            <a:fillRect/>
          </a:stretch>
        </p:blipFill>
        <p:spPr bwMode="auto">
          <a:xfrm>
            <a:off x="5220072" y="4077072"/>
            <a:ext cx="1795399" cy="158417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059832" y="2204864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213285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0312" y="450912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4088" y="479715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3788" y="3981254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2959" y="388798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1920" y="63813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roadandtrack.com/cm/roadandtrack/images/nl/A3eLA-26-md.jpg"/>
          <p:cNvPicPr>
            <a:picLocks noChangeAspect="1" noChangeArrowheads="1"/>
          </p:cNvPicPr>
          <p:nvPr/>
        </p:nvPicPr>
        <p:blipFill>
          <a:blip r:embed="rId2" cstate="print"/>
          <a:srcRect l="4864" t="24083" r="77788" b="45332"/>
          <a:stretch>
            <a:fillRect/>
          </a:stretch>
        </p:blipFill>
        <p:spPr bwMode="auto">
          <a:xfrm>
            <a:off x="4644007" y="1268760"/>
            <a:ext cx="3998845" cy="352839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23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2" descr="C:\Users\cschultz\Desktop\NAIAS cars\2014-audi-a3-e-tron_100419630_l.jpg"/>
          <p:cNvPicPr>
            <a:picLocks noChangeAspect="1" noChangeArrowheads="1"/>
          </p:cNvPicPr>
          <p:nvPr/>
        </p:nvPicPr>
        <p:blipFill>
          <a:blip r:embed="rId3" cstate="print"/>
          <a:srcRect l="17544" t="47145"/>
          <a:stretch>
            <a:fillRect/>
          </a:stretch>
        </p:blipFill>
        <p:spPr bwMode="auto">
          <a:xfrm>
            <a:off x="755576" y="332657"/>
            <a:ext cx="2088232" cy="946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43808" y="1886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/>
              <a:t>System Info:</a:t>
            </a:r>
          </a:p>
          <a:p>
            <a:pPr>
              <a:defRPr/>
            </a:pPr>
            <a:r>
              <a:rPr lang="en-US" sz="1400" dirty="0" smtClean="0"/>
              <a:t>-Midsize Vehicle</a:t>
            </a:r>
          </a:p>
          <a:p>
            <a:pPr>
              <a:defRPr/>
            </a:pPr>
            <a:r>
              <a:rPr lang="en-US" sz="1400" dirty="0" smtClean="0"/>
              <a:t>-Turbocharged 1.4L</a:t>
            </a:r>
          </a:p>
          <a:p>
            <a:pPr>
              <a:defRPr/>
            </a:pPr>
            <a:r>
              <a:rPr lang="en-US" sz="1400" dirty="0" smtClean="0"/>
              <a:t>-Hybrid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427984" y="764704"/>
            <a:ext cx="4536504" cy="534606"/>
          </a:xfrm>
          <a:prstGeom prst="rect">
            <a:avLst/>
          </a:prstGeom>
          <a:noFill/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Audi A3 E-</a:t>
            </a:r>
            <a:r>
              <a:rPr lang="en-US" sz="2400" b="1" dirty="0" err="1" smtClean="0"/>
              <a:t>Tron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4797152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Spherical degas bottle</a:t>
            </a:r>
          </a:p>
          <a:p>
            <a:pPr>
              <a:defRPr/>
            </a:pPr>
            <a:endParaRPr lang="en-US" sz="2000" u="sng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4716016" y="1556792"/>
            <a:ext cx="3384376" cy="273630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24128" y="227687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24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33634" name="Picture 2" descr="S:\Auburn Hills-FTS\CorpShar\NAIAS\2014\Team 3- Aaron R\PORSCHE PANAMERA\Auto show pics A Ritzrow 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700808"/>
            <a:ext cx="3936438" cy="2952328"/>
          </a:xfrm>
          <a:prstGeom prst="rect">
            <a:avLst/>
          </a:prstGeom>
          <a:noFill/>
        </p:spPr>
      </p:pic>
      <p:pic>
        <p:nvPicPr>
          <p:cNvPr id="1733635" name="Picture 3" descr="S:\Auburn Hills-FTS\CorpShar\NAIAS\2014\Team 3- Aaron R\PORSCHE PANAMERA\Auto show pics A Ritzrow 070.jpg"/>
          <p:cNvPicPr>
            <a:picLocks noChangeAspect="1" noChangeArrowheads="1"/>
          </p:cNvPicPr>
          <p:nvPr/>
        </p:nvPicPr>
        <p:blipFill>
          <a:blip r:embed="rId3" cstate="print"/>
          <a:srcRect b="18232"/>
          <a:stretch>
            <a:fillRect/>
          </a:stretch>
        </p:blipFill>
        <p:spPr bwMode="auto">
          <a:xfrm>
            <a:off x="4283968" y="3068960"/>
            <a:ext cx="4344483" cy="2664296"/>
          </a:xfrm>
          <a:prstGeom prst="rect">
            <a:avLst/>
          </a:prstGeom>
          <a:noFill/>
        </p:spPr>
      </p:pic>
      <p:pic>
        <p:nvPicPr>
          <p:cNvPr id="6" name="Picture 2" descr="C:\Users\cschultz\Desktop\NAIAS cars\2010_porsche_panamera_base-pic-3859479390824025744.jpeg"/>
          <p:cNvPicPr>
            <a:picLocks noChangeAspect="1" noChangeArrowheads="1"/>
          </p:cNvPicPr>
          <p:nvPr/>
        </p:nvPicPr>
        <p:blipFill>
          <a:blip r:embed="rId4" cstate="print"/>
          <a:srcRect t="11111" b="14815"/>
          <a:stretch>
            <a:fillRect/>
          </a:stretch>
        </p:blipFill>
        <p:spPr bwMode="auto">
          <a:xfrm>
            <a:off x="683568" y="260648"/>
            <a:ext cx="2894315" cy="1309812"/>
          </a:xfrm>
          <a:prstGeom prst="rect">
            <a:avLst/>
          </a:prstGeom>
          <a:noFill/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Porsche </a:t>
            </a:r>
            <a:r>
              <a:rPr lang="en-US" sz="2400" b="1" dirty="0" err="1" smtClean="0"/>
              <a:t>Panamera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25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79714" name="Picture 2" descr="http://fantasycarsdaily.com/wp-content/uploads/2014/01/DSC_0061.jpg"/>
          <p:cNvPicPr>
            <a:picLocks noChangeAspect="1" noChangeArrowheads="1"/>
          </p:cNvPicPr>
          <p:nvPr/>
        </p:nvPicPr>
        <p:blipFill>
          <a:blip r:embed="rId2" cstate="print"/>
          <a:srcRect l="15633" t="8980" r="8041" b="8727"/>
          <a:stretch>
            <a:fillRect/>
          </a:stretch>
        </p:blipFill>
        <p:spPr bwMode="auto">
          <a:xfrm>
            <a:off x="611560" y="188640"/>
            <a:ext cx="2232248" cy="1600226"/>
          </a:xfrm>
          <a:prstGeom prst="rect">
            <a:avLst/>
          </a:prstGeom>
          <a:noFill/>
        </p:spPr>
      </p:pic>
      <p:pic>
        <p:nvPicPr>
          <p:cNvPr id="1722370" name="Picture 2" descr="S:\Auburn Hills-FTS\CorpShar\NAIAS\2014\Team 3- Aaron R\LEXUS LFA\Auto show pics A Ritzrow 009.jpg"/>
          <p:cNvPicPr>
            <a:picLocks noChangeAspect="1" noChangeArrowheads="1"/>
          </p:cNvPicPr>
          <p:nvPr/>
        </p:nvPicPr>
        <p:blipFill>
          <a:blip r:embed="rId3" cstate="print"/>
          <a:srcRect l="32639" t="33306" r="33354" b="40039"/>
          <a:stretch>
            <a:fillRect/>
          </a:stretch>
        </p:blipFill>
        <p:spPr bwMode="auto">
          <a:xfrm>
            <a:off x="251520" y="1844824"/>
            <a:ext cx="4032448" cy="2370416"/>
          </a:xfrm>
          <a:prstGeom prst="rect">
            <a:avLst/>
          </a:prstGeom>
          <a:noFill/>
        </p:spPr>
      </p:pic>
      <p:pic>
        <p:nvPicPr>
          <p:cNvPr id="1722371" name="Picture 3" descr="S:\Auburn Hills-FTS\CorpShar\NAIAS\2014\Team 3- Aaron R\LEXUS LFA\Auto show pics A Ritzrow 010.jpg"/>
          <p:cNvPicPr>
            <a:picLocks noChangeAspect="1" noChangeArrowheads="1"/>
          </p:cNvPicPr>
          <p:nvPr/>
        </p:nvPicPr>
        <p:blipFill>
          <a:blip r:embed="rId4" cstate="print"/>
          <a:srcRect t="15468" b="18968"/>
          <a:stretch>
            <a:fillRect/>
          </a:stretch>
        </p:blipFill>
        <p:spPr bwMode="auto">
          <a:xfrm>
            <a:off x="4283968" y="3933056"/>
            <a:ext cx="4687352" cy="2304918"/>
          </a:xfrm>
          <a:prstGeom prst="rect">
            <a:avLst/>
          </a:prstGeom>
          <a:noFill/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Lexus LFA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26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1" descr="S:\Auburn Hills-FTS\CorpShar\NAIAS\2014\Team 1- Steve M\ACURA TLX PROTOTYPE\IMG_0504.JPG"/>
          <p:cNvPicPr>
            <a:picLocks noChangeAspect="1" noChangeArrowheads="1"/>
          </p:cNvPicPr>
          <p:nvPr/>
        </p:nvPicPr>
        <p:blipFill>
          <a:blip r:embed="rId2" cstate="print"/>
          <a:srcRect l="14493" t="10925" b="10145"/>
          <a:stretch>
            <a:fillRect/>
          </a:stretch>
        </p:blipFill>
        <p:spPr bwMode="auto">
          <a:xfrm>
            <a:off x="395536" y="1556792"/>
            <a:ext cx="4446494" cy="2736304"/>
          </a:xfrm>
          <a:prstGeom prst="rect">
            <a:avLst/>
          </a:prstGeom>
          <a:noFill/>
        </p:spPr>
      </p:pic>
      <p:pic>
        <p:nvPicPr>
          <p:cNvPr id="8" name="Picture 2" descr="S:\Auburn Hills-FTS\CorpShar\NAIAS\2014\Team 1- Steve M\ACURA TLX PROTOTYPE\IMG_0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92488" cy="2928326"/>
          </a:xfrm>
          <a:prstGeom prst="rect">
            <a:avLst/>
          </a:prstGeom>
          <a:noFill/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noProof="0" dirty="0" smtClean="0"/>
              <a:t>Acura </a:t>
            </a:r>
            <a:r>
              <a:rPr lang="en-US" sz="2400" b="1" dirty="0" smtClean="0"/>
              <a:t>TLX Prototype</a:t>
            </a:r>
            <a:r>
              <a:rPr lang="en-US" sz="2400" b="1" noProof="0" dirty="0" smtClean="0"/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27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1769473" name="Picture 1" descr="S:\Auburn Hills-FTS\CorpShar\NAIAS\2014\Team 3- Aaron R\TOYOTA FCV CONCEPT\Auto show pics A Ritzrow 024.jpg"/>
          <p:cNvPicPr>
            <a:picLocks noChangeAspect="1" noChangeArrowheads="1"/>
          </p:cNvPicPr>
          <p:nvPr/>
        </p:nvPicPr>
        <p:blipFill>
          <a:blip r:embed="rId2" cstate="print"/>
          <a:srcRect l="19703" t="21580" r="12391" b="36199"/>
          <a:stretch>
            <a:fillRect/>
          </a:stretch>
        </p:blipFill>
        <p:spPr bwMode="auto">
          <a:xfrm>
            <a:off x="395536" y="1484784"/>
            <a:ext cx="4644008" cy="2165599"/>
          </a:xfrm>
          <a:prstGeom prst="rect">
            <a:avLst/>
          </a:prstGeom>
          <a:noFill/>
        </p:spPr>
      </p:pic>
      <p:pic>
        <p:nvPicPr>
          <p:cNvPr id="1769474" name="Picture 2" descr="S:\Auburn Hills-FTS\CorpShar\NAIAS\2014\Team 3- Aaron R\TOYOTA FCV CONCEPT\Auto show pics A Ritzrow 025.jpg"/>
          <p:cNvPicPr>
            <a:picLocks noChangeAspect="1" noChangeArrowheads="1"/>
          </p:cNvPicPr>
          <p:nvPr/>
        </p:nvPicPr>
        <p:blipFill>
          <a:blip r:embed="rId3" cstate="print"/>
          <a:srcRect l="16624" b="25361"/>
          <a:stretch>
            <a:fillRect/>
          </a:stretch>
        </p:blipFill>
        <p:spPr bwMode="auto">
          <a:xfrm>
            <a:off x="4355976" y="3284984"/>
            <a:ext cx="4356484" cy="2924986"/>
          </a:xfrm>
          <a:prstGeom prst="rect">
            <a:avLst/>
          </a:prstGeom>
          <a:noFill/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Toyota FCV Concept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3</a:t>
            </a:fld>
            <a:r>
              <a:rPr lang="fr-FR" smtClean="0"/>
              <a:t> \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714375" y="1485900"/>
            <a:ext cx="4073649" cy="44633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2" action="ppaction://hlinksldjump"/>
              </a:rPr>
              <a:t>Pg. 4  2014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2" action="ppaction://hlinksldjump"/>
              </a:rPr>
              <a:t>Mercedes Benz CLS550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3" action="ppaction://hlinksldjump"/>
              </a:rPr>
              <a:t>Pg.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3" action="ppaction://hlinksldjump"/>
              </a:rPr>
              <a:t>5  2015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3" action="ppaction://hlinksldjump"/>
              </a:rPr>
              <a:t>Mercedes Benz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3" action="ppaction://hlinksldjump"/>
              </a:rPr>
              <a:t>C400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4" action="ppaction://hlinksldjump"/>
              </a:rPr>
              <a:t>Pg. 6  2014 Hyundai Genesis Coupe 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5" action="ppaction://hlinksldjump"/>
              </a:rPr>
              <a:t>Pg. 7  2014 Hyundai Sonata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5" action="ppaction://hlinksldjump"/>
              </a:rPr>
              <a:t>2.0T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6" action="ppaction://hlinksldjump"/>
              </a:rPr>
              <a:t>Pg.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6" action="ppaction://hlinksldjump"/>
              </a:rPr>
              <a:t>8  2013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6" action="ppaction://hlinksldjump"/>
              </a:rPr>
              <a:t>Honda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6" action="ppaction://hlinksldjump"/>
              </a:rPr>
              <a:t>Civic IMA Hybrid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7" action="ppaction://hlinksldjump"/>
              </a:rPr>
              <a:t>Pg. 9  2015 Mazda 3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8" action="ppaction://hlinksldjump"/>
              </a:rPr>
              <a:t>Pg. 10  </a:t>
            </a:r>
            <a:r>
              <a:rPr lang="pt-BR" sz="1600" dirty="0" smtClean="0">
                <a:solidFill>
                  <a:schemeClr val="tx1">
                    <a:lumMod val="50000"/>
                  </a:schemeClr>
                </a:solidFill>
                <a:hlinkClick r:id="rId8" action="ppaction://hlinksldjump"/>
              </a:rPr>
              <a:t>2015 </a:t>
            </a:r>
            <a:r>
              <a:rPr lang="pt-BR" sz="1600" dirty="0">
                <a:solidFill>
                  <a:schemeClr val="tx1">
                    <a:lumMod val="50000"/>
                  </a:schemeClr>
                </a:solidFill>
                <a:hlinkClick r:id="rId8" action="ppaction://hlinksldjump"/>
              </a:rPr>
              <a:t>Volvo S60 </a:t>
            </a:r>
            <a:r>
              <a:rPr lang="pt-BR" sz="1600" dirty="0" smtClean="0">
                <a:solidFill>
                  <a:schemeClr val="tx1">
                    <a:lumMod val="50000"/>
                  </a:schemeClr>
                </a:solidFill>
                <a:hlinkClick r:id="rId8" action="ppaction://hlinksldjump"/>
              </a:rPr>
              <a:t>T6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9" action="ppaction://hlinksldjump"/>
              </a:rPr>
              <a:t>Pg. 11  2015 Volvo V60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9" action="ppaction://hlinksldjump"/>
              </a:rPr>
              <a:t>T5 sports wagon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0" action="ppaction://hlinksldjump"/>
              </a:rPr>
              <a:t>Pg. 12  2014 Lexus ES300H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1" action="ppaction://hlinksldjump"/>
              </a:rPr>
              <a:t>Pg. 13  2014 Lexus IS 350 F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1" action="ppaction://hlinksldjump"/>
              </a:rPr>
              <a:t>sport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2" action="ppaction://hlinksldjump"/>
              </a:rPr>
              <a:t>Pg.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2" action="ppaction://hlinksldjump"/>
              </a:rPr>
              <a:t>14  2014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2" action="ppaction://hlinksldjump"/>
              </a:rPr>
              <a:t>Scion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2" action="ppaction://hlinksldjump"/>
              </a:rPr>
              <a:t>FRS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3" action="ppaction://hlinksldjump"/>
              </a:rPr>
              <a:t>Pg. 15  2014 Scion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3" action="ppaction://hlinksldjump"/>
              </a:rPr>
              <a:t>TC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4" action="ppaction://hlinksldjump"/>
              </a:rPr>
              <a:t>Pg. 16  2015 Scion IQ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4" action="ppaction://hlinksldjump"/>
              </a:rPr>
              <a:t>1.3L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15" action="ppaction://hlinksldjump"/>
              </a:rPr>
              <a:t>Pg. 17  2015 Scion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hlinkClick r:id="rId15" action="ppaction://hlinksldjump"/>
              </a:rPr>
              <a:t>XB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788024" y="1485900"/>
            <a:ext cx="4104456" cy="454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18415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SzPct val="115000"/>
              <a:buFontTx/>
              <a:buBlip>
                <a:blip r:embed="rId1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513" indent="-174625" algn="l" defTabSz="914400" rtl="0" eaLnBrk="1" latinLnBrk="0" hangingPunct="1">
              <a:spcBef>
                <a:spcPct val="20000"/>
              </a:spcBef>
              <a:buClr>
                <a:srgbClr val="E0002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5113" algn="l" defTabSz="73025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‒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17" action="ppaction://hlinksldjump"/>
              </a:rPr>
              <a:t>Pg</a:t>
            </a:r>
            <a:r>
              <a:rPr lang="en-US" sz="1600" dirty="0">
                <a:hlinkClick r:id="rId17" action="ppaction://hlinksldjump"/>
              </a:rPr>
              <a:t>. 18  2014 Toyota Corolla</a:t>
            </a:r>
            <a:endParaRPr lang="en-US" sz="1600" dirty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18" action="ppaction://hlinksldjump"/>
              </a:rPr>
              <a:t>Pg</a:t>
            </a:r>
            <a:r>
              <a:rPr lang="en-US" sz="1600" dirty="0">
                <a:hlinkClick r:id="rId18" action="ppaction://hlinksldjump"/>
              </a:rPr>
              <a:t>. </a:t>
            </a:r>
            <a:r>
              <a:rPr lang="en-US" sz="1600" dirty="0" smtClean="0">
                <a:hlinkClick r:id="rId18" action="ppaction://hlinksldjump"/>
              </a:rPr>
              <a:t>19  </a:t>
            </a:r>
            <a:r>
              <a:rPr lang="en-US" sz="1600" dirty="0">
                <a:hlinkClick r:id="rId18" action="ppaction://hlinksldjump"/>
              </a:rPr>
              <a:t>2014 Toyota Land Cruiser</a:t>
            </a:r>
            <a:endParaRPr lang="en-US" sz="1600" dirty="0"/>
          </a:p>
          <a:p>
            <a:pPr lvl="0"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19" action="ppaction://hlinksldjump"/>
              </a:rPr>
              <a:t>Pg</a:t>
            </a:r>
            <a:r>
              <a:rPr lang="en-US" sz="1600" dirty="0">
                <a:hlinkClick r:id="rId19" action="ppaction://hlinksldjump"/>
              </a:rPr>
              <a:t>. </a:t>
            </a:r>
            <a:r>
              <a:rPr lang="en-US" sz="1600" dirty="0" smtClean="0">
                <a:hlinkClick r:id="rId19" action="ppaction://hlinksldjump"/>
              </a:rPr>
              <a:t>20  </a:t>
            </a:r>
            <a:r>
              <a:rPr lang="en-US" sz="1600" dirty="0">
                <a:hlinkClick r:id="rId19" action="ppaction://hlinksldjump"/>
              </a:rPr>
              <a:t>2014 Volkswagen Jetta </a:t>
            </a:r>
            <a:r>
              <a:rPr lang="en-US" sz="1600" dirty="0" smtClean="0">
                <a:hlinkClick r:id="rId19" action="ppaction://hlinksldjump"/>
              </a:rPr>
              <a:t>Hybrid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0" action="ppaction://hlinksldjump"/>
              </a:rPr>
              <a:t>Pg</a:t>
            </a:r>
            <a:r>
              <a:rPr lang="en-US" sz="1600" dirty="0">
                <a:hlinkClick r:id="rId20" action="ppaction://hlinksldjump"/>
              </a:rPr>
              <a:t>. </a:t>
            </a:r>
            <a:r>
              <a:rPr lang="en-US" sz="1600" dirty="0" smtClean="0">
                <a:hlinkClick r:id="rId20" action="ppaction://hlinksldjump"/>
              </a:rPr>
              <a:t>21 </a:t>
            </a:r>
            <a:r>
              <a:rPr lang="en-US" sz="1600" dirty="0">
                <a:hlinkClick r:id="rId20" action="ppaction://hlinksldjump"/>
              </a:rPr>
              <a:t>2015 Volkswagen </a:t>
            </a:r>
            <a:r>
              <a:rPr lang="en-US" sz="1600" dirty="0" smtClean="0">
                <a:hlinkClick r:id="rId20" action="ppaction://hlinksldjump"/>
              </a:rPr>
              <a:t>Golf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1" action="ppaction://hlinksldjump"/>
              </a:rPr>
              <a:t>Pg</a:t>
            </a:r>
            <a:r>
              <a:rPr lang="en-US" sz="1600" dirty="0">
                <a:hlinkClick r:id="rId21" action="ppaction://hlinksldjump"/>
              </a:rPr>
              <a:t>. </a:t>
            </a:r>
            <a:r>
              <a:rPr lang="en-US" sz="1600" dirty="0" smtClean="0">
                <a:hlinkClick r:id="rId21" action="ppaction://hlinksldjump"/>
              </a:rPr>
              <a:t>22  </a:t>
            </a:r>
            <a:r>
              <a:rPr lang="en-US" sz="1600" dirty="0">
                <a:hlinkClick r:id="rId21" action="ppaction://hlinksldjump"/>
              </a:rPr>
              <a:t>2015 Volkswagen </a:t>
            </a:r>
            <a:r>
              <a:rPr lang="en-US" sz="1600" dirty="0" smtClean="0">
                <a:hlinkClick r:id="rId21" action="ppaction://hlinksldjump"/>
              </a:rPr>
              <a:t>GTI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2" action="ppaction://hlinksldjump"/>
              </a:rPr>
              <a:t>Pg</a:t>
            </a:r>
            <a:r>
              <a:rPr lang="en-US" sz="1600" dirty="0">
                <a:hlinkClick r:id="rId22" action="ppaction://hlinksldjump"/>
              </a:rPr>
              <a:t>. </a:t>
            </a:r>
            <a:r>
              <a:rPr lang="en-US" sz="1600" dirty="0" smtClean="0">
                <a:hlinkClick r:id="rId22" action="ppaction://hlinksldjump"/>
              </a:rPr>
              <a:t>23  </a:t>
            </a:r>
            <a:r>
              <a:rPr lang="en-US" sz="1600" dirty="0">
                <a:hlinkClick r:id="rId22" action="ppaction://hlinksldjump"/>
              </a:rPr>
              <a:t>2015 Audi A3 </a:t>
            </a:r>
            <a:r>
              <a:rPr lang="en-US" sz="1600" dirty="0" smtClean="0">
                <a:hlinkClick r:id="rId22" action="ppaction://hlinksldjump"/>
              </a:rPr>
              <a:t>E-</a:t>
            </a:r>
            <a:r>
              <a:rPr lang="en-US" sz="1600" dirty="0" err="1" smtClean="0">
                <a:hlinkClick r:id="rId22" action="ppaction://hlinksldjump"/>
              </a:rPr>
              <a:t>Tron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3" action="ppaction://hlinksldjump"/>
              </a:rPr>
              <a:t>Pg</a:t>
            </a:r>
            <a:r>
              <a:rPr lang="en-US" sz="1600" dirty="0">
                <a:hlinkClick r:id="rId23" action="ppaction://hlinksldjump"/>
              </a:rPr>
              <a:t>. </a:t>
            </a:r>
            <a:r>
              <a:rPr lang="en-US" sz="1600" dirty="0" smtClean="0">
                <a:hlinkClick r:id="rId23" action="ppaction://hlinksldjump"/>
              </a:rPr>
              <a:t>24  </a:t>
            </a:r>
            <a:r>
              <a:rPr lang="en-US" sz="1600" dirty="0">
                <a:hlinkClick r:id="rId23" action="ppaction://hlinksldjump"/>
              </a:rPr>
              <a:t>2014 Porsche </a:t>
            </a:r>
            <a:r>
              <a:rPr lang="en-US" sz="1600" dirty="0" err="1" smtClean="0">
                <a:hlinkClick r:id="rId23" action="ppaction://hlinksldjump"/>
              </a:rPr>
              <a:t>Panamera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4" action="ppaction://hlinksldjump"/>
              </a:rPr>
              <a:t>Pg. 25  2015 Lexus LFA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5" action="ppaction://hlinksldjump"/>
              </a:rPr>
              <a:t>Pg. 26  Acura RLX Prototype</a:t>
            </a:r>
            <a:endParaRPr lang="en-US" sz="1600" dirty="0" smtClean="0"/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6" action="ppaction://hlinksldjump"/>
              </a:rPr>
              <a:t>Pg. 27  Toyota FCV Concept</a:t>
            </a:r>
            <a:endParaRPr lang="en-US" sz="1600" dirty="0" smtClean="0"/>
          </a:p>
          <a:p>
            <a:pPr fontAlgn="auto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9797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S:\Auburn Hills-FTS\CorpShar\NAIAS\2014\Team 1- Steve M\2014 MERCEDES CLS550\IMG_0446.JPG"/>
          <p:cNvPicPr>
            <a:picLocks noChangeAspect="1" noChangeArrowheads="1"/>
          </p:cNvPicPr>
          <p:nvPr/>
        </p:nvPicPr>
        <p:blipFill rotWithShape="1">
          <a:blip r:embed="rId2" cstate="print"/>
          <a:srcRect l="45776" t="18434" r="31401" b="20061"/>
          <a:stretch/>
        </p:blipFill>
        <p:spPr bwMode="auto">
          <a:xfrm>
            <a:off x="395536" y="1302263"/>
            <a:ext cx="1872208" cy="2873335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4</a:t>
            </a:fld>
            <a:r>
              <a:rPr lang="fr-FR" dirty="0" smtClean="0"/>
              <a:t> \</a:t>
            </a:r>
            <a:endParaRPr lang="fr-FR" dirty="0"/>
          </a:p>
        </p:txBody>
      </p:sp>
      <p:pic>
        <p:nvPicPr>
          <p:cNvPr id="5" name="Picture 5" descr="in Iridium Silver Metallic with full-LED headlamps."/>
          <p:cNvPicPr>
            <a:picLocks noChangeAspect="1" noChangeArrowheads="1"/>
          </p:cNvPicPr>
          <p:nvPr/>
        </p:nvPicPr>
        <p:blipFill>
          <a:blip r:embed="rId3" cstate="print"/>
          <a:srcRect l="17016" t="17343" r="22214" b="21955"/>
          <a:stretch>
            <a:fillRect/>
          </a:stretch>
        </p:blipFill>
        <p:spPr bwMode="auto">
          <a:xfrm>
            <a:off x="611560" y="107991"/>
            <a:ext cx="2088232" cy="11694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227687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21351" name="Picture 7" descr="S:\Auburn Hills-FTS\CorpShar\NAIAS\2014\Team 1- Steve M\2014 MERCEDES CLS550\IMG_0445.JPG"/>
          <p:cNvPicPr>
            <a:picLocks noChangeAspect="1" noChangeArrowheads="1"/>
          </p:cNvPicPr>
          <p:nvPr/>
        </p:nvPicPr>
        <p:blipFill>
          <a:blip r:embed="rId4" cstate="print"/>
          <a:srcRect l="9157" r="21246"/>
          <a:stretch>
            <a:fillRect/>
          </a:stretch>
        </p:blipFill>
        <p:spPr bwMode="auto">
          <a:xfrm>
            <a:off x="6365870" y="1412776"/>
            <a:ext cx="2631048" cy="2520280"/>
          </a:xfrm>
          <a:prstGeom prst="rect">
            <a:avLst/>
          </a:prstGeom>
          <a:noFill/>
        </p:spPr>
      </p:pic>
      <p:pic>
        <p:nvPicPr>
          <p:cNvPr id="1722370" name="Picture 2" descr="S:\Auburn Hills-FTS\CorpShar\NAIAS\2014\Team 1- Steve M\2014 MERCEDES CLS550\IMG_0439.JPG"/>
          <p:cNvPicPr>
            <a:picLocks noChangeAspect="1" noChangeArrowheads="1"/>
          </p:cNvPicPr>
          <p:nvPr/>
        </p:nvPicPr>
        <p:blipFill rotWithShape="1">
          <a:blip r:embed="rId5" cstate="print"/>
          <a:srcRect l="10811" t="16217" r="24324" b="24608"/>
          <a:stretch/>
        </p:blipFill>
        <p:spPr bwMode="auto">
          <a:xfrm>
            <a:off x="2483768" y="1412776"/>
            <a:ext cx="3788728" cy="2376264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3707904" y="1587342"/>
            <a:ext cx="2160240" cy="205768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20272" y="1988840"/>
            <a:ext cx="1584176" cy="158417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</a:t>
            </a:r>
            <a:r>
              <a:rPr lang="en-US" sz="1500" dirty="0" err="1" smtClean="0"/>
              <a:t>Biturbo</a:t>
            </a:r>
            <a:endParaRPr lang="en-US" sz="1500" dirty="0" smtClean="0"/>
          </a:p>
          <a:p>
            <a:pPr>
              <a:defRPr/>
            </a:pPr>
            <a:r>
              <a:rPr lang="en-US" sz="1500" dirty="0" smtClean="0"/>
              <a:t>-Premium Priced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552" y="4077072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Spring clamp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Crimped indented ring w/ large O.D</a:t>
            </a:r>
            <a:endParaRPr lang="en-US" sz="2000" dirty="0"/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Felt material on hose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Steel clamps on turbo inlet</a:t>
            </a:r>
          </a:p>
        </p:txBody>
      </p:sp>
      <p:sp>
        <p:nvSpPr>
          <p:cNvPr id="24" name="Title 6"/>
          <p:cNvSpPr txBox="1">
            <a:spLocks noGrp="1"/>
          </p:cNvSpPr>
          <p:nvPr>
            <p:ph type="title"/>
          </p:nvPr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>
              <a:defRPr/>
            </a:pPr>
            <a:r>
              <a:rPr lang="en-US" sz="2400" dirty="0" smtClean="0">
                <a:latin typeface="Calibri" pitchFamily="34" charset="0"/>
              </a:rPr>
              <a:t>2014 Mercedes Benz CLS550</a:t>
            </a:r>
          </a:p>
        </p:txBody>
      </p:sp>
      <p:sp>
        <p:nvSpPr>
          <p:cNvPr id="21" name="Oval 20"/>
          <p:cNvSpPr/>
          <p:nvPr/>
        </p:nvSpPr>
        <p:spPr>
          <a:xfrm>
            <a:off x="323528" y="1772816"/>
            <a:ext cx="1872208" cy="129614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39552" y="3068960"/>
            <a:ext cx="1584176" cy="100811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35696" y="177281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9872" y="278092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32240" y="285293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321297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5</a:t>
            </a:fld>
            <a:r>
              <a:rPr lang="fr-FR" smtClean="0"/>
              <a:t> \</a:t>
            </a:r>
            <a:endParaRPr lang="fr-FR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0" y="6408000"/>
            <a:ext cx="7334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8F3420-2FBD-40B5-8811-D91B5221F333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48525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48525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\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8525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8" name="Picture 2" descr="http://image.automobilemag.com/f/57944843%2Bq100%2Bre0/2015-Mercedes-Benz-C-Class-front-three-quarters-in-motion.jpg"/>
          <p:cNvPicPr>
            <a:picLocks noChangeAspect="1" noChangeArrowheads="1"/>
          </p:cNvPicPr>
          <p:nvPr/>
        </p:nvPicPr>
        <p:blipFill>
          <a:blip r:embed="rId3" cstate="print"/>
          <a:srcRect l="14934" t="12364" r="4799" b="11739"/>
          <a:stretch>
            <a:fillRect/>
          </a:stretch>
        </p:blipFill>
        <p:spPr bwMode="auto">
          <a:xfrm>
            <a:off x="395536" y="188641"/>
            <a:ext cx="1949550" cy="1224136"/>
          </a:xfrm>
          <a:prstGeom prst="rect">
            <a:avLst/>
          </a:prstGeom>
          <a:noFill/>
        </p:spPr>
      </p:pic>
      <p:pic>
        <p:nvPicPr>
          <p:cNvPr id="19" name="Picture 5" descr="S:\Auburn Hills-FTS\CorpShar\NAIAS\2014\Team 1- Steve M\2015 MERCEDES C400 4 MATIC\IMG_1296.JPG"/>
          <p:cNvPicPr>
            <a:picLocks noChangeAspect="1" noChangeArrowheads="1"/>
          </p:cNvPicPr>
          <p:nvPr/>
        </p:nvPicPr>
        <p:blipFill rotWithShape="1">
          <a:blip r:embed="rId4" cstate="print"/>
          <a:srcRect l="45799" t="28817" r="29327" b="20000"/>
          <a:stretch/>
        </p:blipFill>
        <p:spPr bwMode="auto">
          <a:xfrm>
            <a:off x="5076056" y="1412776"/>
            <a:ext cx="3879857" cy="4490469"/>
          </a:xfrm>
          <a:prstGeom prst="rect">
            <a:avLst/>
          </a:prstGeom>
          <a:noFill/>
        </p:spPr>
      </p:pic>
      <p:pic>
        <p:nvPicPr>
          <p:cNvPr id="20" name="Picture 2" descr="S:\Auburn Hills-FTS\CorpShar\NAIAS\2014\Team 1- Steve M\2015 MERCEDES C400 4 MATIC\IMG_1300.JPG"/>
          <p:cNvPicPr>
            <a:picLocks noChangeAspect="1" noChangeArrowheads="1"/>
          </p:cNvPicPr>
          <p:nvPr/>
        </p:nvPicPr>
        <p:blipFill rotWithShape="1">
          <a:blip r:embed="rId5" cstate="print"/>
          <a:srcRect l="31155" t="49105" r="44308" b="11633"/>
          <a:stretch/>
        </p:blipFill>
        <p:spPr bwMode="auto">
          <a:xfrm>
            <a:off x="899592" y="1412776"/>
            <a:ext cx="2952328" cy="2657096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5076056" y="2780928"/>
            <a:ext cx="2736304" cy="2448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259632" y="1556792"/>
            <a:ext cx="2304256" cy="23762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6"/>
          <p:cNvSpPr txBox="1">
            <a:spLocks/>
          </p:cNvSpPr>
          <p:nvPr/>
        </p:nvSpPr>
        <p:spPr>
          <a:xfrm>
            <a:off x="4355976" y="76470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Mercedes Benz C400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552" y="400506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Three way T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90 degree connection w/ T over connection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</a:t>
            </a:r>
            <a:r>
              <a:rPr lang="en-US" sz="1500" dirty="0" err="1" smtClean="0"/>
              <a:t>Biturbo</a:t>
            </a:r>
            <a:endParaRPr lang="en-US" sz="1500" dirty="0" smtClean="0"/>
          </a:p>
          <a:p>
            <a:pPr>
              <a:defRPr/>
            </a:pPr>
            <a:r>
              <a:rPr lang="en-US" sz="1500" dirty="0" smtClean="0"/>
              <a:t>-4MATIC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52320" y="350100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2276872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6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2" descr="http://media.caranddriver.com/images/13q3/528964/2014-hyundai-genesis-38-coupe-photo-540190-s-986x603.jpg"/>
          <p:cNvPicPr>
            <a:picLocks noChangeAspect="1" noChangeArrowheads="1"/>
          </p:cNvPicPr>
          <p:nvPr/>
        </p:nvPicPr>
        <p:blipFill>
          <a:blip r:embed="rId2" cstate="print"/>
          <a:srcRect l="29896" t="28835" r="22183" b="26031"/>
          <a:stretch>
            <a:fillRect/>
          </a:stretch>
        </p:blipFill>
        <p:spPr bwMode="auto">
          <a:xfrm>
            <a:off x="467545" y="188641"/>
            <a:ext cx="2304256" cy="1327251"/>
          </a:xfrm>
          <a:prstGeom prst="rect">
            <a:avLst/>
          </a:prstGeom>
          <a:noFill/>
        </p:spPr>
      </p:pic>
      <p:pic>
        <p:nvPicPr>
          <p:cNvPr id="1729538" name="Picture 2" descr="S:\Auburn Hills-FTS\CorpShar\NAIAS\2014\Team 1- Steve M\HYUNDAI\2014 HYUNDAI GENESIS COUPE\IMG_0535.JPG"/>
          <p:cNvPicPr>
            <a:picLocks noChangeAspect="1" noChangeArrowheads="1"/>
          </p:cNvPicPr>
          <p:nvPr/>
        </p:nvPicPr>
        <p:blipFill>
          <a:blip r:embed="rId3" cstate="print"/>
          <a:srcRect l="23839" t="26815" r="53247" b="49384"/>
          <a:stretch>
            <a:fillRect/>
          </a:stretch>
        </p:blipFill>
        <p:spPr bwMode="auto">
          <a:xfrm>
            <a:off x="96225" y="1519202"/>
            <a:ext cx="3485828" cy="2413853"/>
          </a:xfrm>
          <a:prstGeom prst="rect">
            <a:avLst/>
          </a:prstGeom>
          <a:noFill/>
        </p:spPr>
      </p:pic>
      <p:pic>
        <p:nvPicPr>
          <p:cNvPr id="1729540" name="Picture 4" descr="S:\Auburn Hills-FTS\CorpShar\NAIAS\2014\Team 1- Steve M\HYUNDAI\2014 HYUNDAI GENESIS COUPE\IMG_0550.JPG"/>
          <p:cNvPicPr>
            <a:picLocks noChangeAspect="1" noChangeArrowheads="1"/>
          </p:cNvPicPr>
          <p:nvPr/>
        </p:nvPicPr>
        <p:blipFill>
          <a:blip r:embed="rId4" cstate="print"/>
          <a:srcRect l="31378" t="23080" r="42658" b="24993"/>
          <a:stretch>
            <a:fillRect/>
          </a:stretch>
        </p:blipFill>
        <p:spPr bwMode="auto">
          <a:xfrm>
            <a:off x="6539074" y="1516686"/>
            <a:ext cx="2298331" cy="3064442"/>
          </a:xfrm>
          <a:prstGeom prst="rect">
            <a:avLst/>
          </a:prstGeom>
          <a:noFill/>
        </p:spPr>
      </p:pic>
      <p:pic>
        <p:nvPicPr>
          <p:cNvPr id="10" name="Picture 2" descr="S:\Auburn Hills-FTS\CorpShar\NAIAS\2014\Team 1- Steve M\HYUNDAI\2014 HYUNDAI GENESIS COUPE\IMG_0553.JPG"/>
          <p:cNvPicPr>
            <a:picLocks noChangeAspect="1" noChangeArrowheads="1"/>
          </p:cNvPicPr>
          <p:nvPr/>
        </p:nvPicPr>
        <p:blipFill>
          <a:blip r:embed="rId5" cstate="print"/>
          <a:srcRect l="40646" t="66385" r="45143" b="15237"/>
          <a:stretch>
            <a:fillRect/>
          </a:stretch>
        </p:blipFill>
        <p:spPr bwMode="auto">
          <a:xfrm>
            <a:off x="3779911" y="1500673"/>
            <a:ext cx="2694431" cy="232278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827584" y="1844824"/>
            <a:ext cx="2088231" cy="20162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90163" y="2282206"/>
            <a:ext cx="1133965" cy="114679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20272" y="2420888"/>
            <a:ext cx="1140786" cy="108012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43808" y="18864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-3.8L V6</a:t>
            </a:r>
          </a:p>
          <a:p>
            <a:pPr>
              <a:defRPr/>
            </a:pPr>
            <a:endParaRPr lang="en-US" sz="15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85720" y="428625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clamps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CTC clamps</a:t>
            </a:r>
          </a:p>
          <a:p>
            <a:endParaRPr lang="en-US" sz="2000" dirty="0"/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4355976" y="758035"/>
            <a:ext cx="4536504" cy="5479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Hyundai Genesis Coupe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1" y="2060055"/>
            <a:ext cx="579596" cy="5887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1730" y="2671331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0779" y="2087511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15378" y="2721114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7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2" descr="https://www.hyundaiusa.com/images/HyundaiUSA/Vehicles/gallery/Sonata/2014/Expand/sonata-hyundai-2014-01.jpg"/>
          <p:cNvPicPr>
            <a:picLocks noChangeAspect="1" noChangeArrowheads="1"/>
          </p:cNvPicPr>
          <p:nvPr/>
        </p:nvPicPr>
        <p:blipFill>
          <a:blip r:embed="rId2" cstate="print"/>
          <a:srcRect l="23834" t="23301" r="7355" b="6795"/>
          <a:stretch>
            <a:fillRect/>
          </a:stretch>
        </p:blipFill>
        <p:spPr bwMode="auto">
          <a:xfrm>
            <a:off x="467544" y="260648"/>
            <a:ext cx="2376264" cy="1357865"/>
          </a:xfrm>
          <a:prstGeom prst="rect">
            <a:avLst/>
          </a:prstGeom>
          <a:noFill/>
        </p:spPr>
      </p:pic>
      <p:pic>
        <p:nvPicPr>
          <p:cNvPr id="1721348" name="Picture 4" descr="S:\Auburn Hills-FTS\CorpShar\NAIAS\2014\Team 1- Steve M\HYUNDAI\2014 HYUNDAI SONATA 2.0T\IMG_0574.JPG"/>
          <p:cNvPicPr>
            <a:picLocks noChangeAspect="1" noChangeArrowheads="1"/>
          </p:cNvPicPr>
          <p:nvPr/>
        </p:nvPicPr>
        <p:blipFill rotWithShape="1">
          <a:blip r:embed="rId3" cstate="print"/>
          <a:srcRect l="53695" t="36701" r="19935" b="34661"/>
          <a:stretch/>
        </p:blipFill>
        <p:spPr bwMode="auto">
          <a:xfrm>
            <a:off x="386661" y="1640922"/>
            <a:ext cx="3744416" cy="2710831"/>
          </a:xfrm>
          <a:prstGeom prst="rect">
            <a:avLst/>
          </a:prstGeom>
          <a:noFill/>
        </p:spPr>
      </p:pic>
      <p:pic>
        <p:nvPicPr>
          <p:cNvPr id="1721351" name="Picture 7" descr="S:\Auburn Hills-FTS\CorpShar\NAIAS\2014\Team 1- Steve M\HYUNDAI\2014 HYUNDAI SONATA 2.0T\IMG_0578.JPG"/>
          <p:cNvPicPr>
            <a:picLocks noChangeAspect="1" noChangeArrowheads="1"/>
          </p:cNvPicPr>
          <p:nvPr/>
        </p:nvPicPr>
        <p:blipFill rotWithShape="1">
          <a:blip r:embed="rId4" cstate="print"/>
          <a:srcRect l="21974" r="15005" b="13495"/>
          <a:stretch/>
        </p:blipFill>
        <p:spPr bwMode="auto">
          <a:xfrm>
            <a:off x="4933502" y="1226608"/>
            <a:ext cx="3990615" cy="2874385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1817440" y="2204864"/>
            <a:ext cx="1458416" cy="136815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16216" y="1583680"/>
            <a:ext cx="1800200" cy="162929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43808" y="188640"/>
            <a:ext cx="18722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-Turbocharged </a:t>
            </a:r>
          </a:p>
          <a:p>
            <a:pPr>
              <a:defRPr/>
            </a:pPr>
            <a:r>
              <a:rPr lang="en-US" sz="1500" dirty="0" smtClean="0"/>
              <a:t>-2.0L I4</a:t>
            </a:r>
          </a:p>
          <a:p>
            <a:pPr>
              <a:defRPr/>
            </a:pPr>
            <a:endParaRPr lang="en-US" sz="1500" dirty="0" smtClean="0"/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>
            <a:off x="4355976" y="765987"/>
            <a:ext cx="4536504" cy="53204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2014 Hyundai Sonata 2.0T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4365104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CTC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clamp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CTC clamp over sleeve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Reusable tie straps holding heat sleeve</a:t>
            </a:r>
            <a:endParaRPr lang="en-US" sz="2000" dirty="0"/>
          </a:p>
        </p:txBody>
      </p:sp>
      <p:pic>
        <p:nvPicPr>
          <p:cNvPr id="15" name="Picture 6" descr="S:\Auburn Hills-FTS\CorpShar\NAIAS\2014\Team 1- Steve M\HYUNDAI\2014 HYUNDAI SONATA 2.0T\IMG_0576.JPG"/>
          <p:cNvPicPr>
            <a:picLocks noChangeAspect="1" noChangeArrowheads="1"/>
          </p:cNvPicPr>
          <p:nvPr/>
        </p:nvPicPr>
        <p:blipFill rotWithShape="1">
          <a:blip r:embed="rId5" cstate="print"/>
          <a:srcRect l="31811" t="17745" r="20354" b="27362"/>
          <a:stretch/>
        </p:blipFill>
        <p:spPr bwMode="auto">
          <a:xfrm>
            <a:off x="5220072" y="3486622"/>
            <a:ext cx="3704045" cy="2833716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5364089" y="3486620"/>
            <a:ext cx="3560028" cy="26786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93437" y="5409269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27357" y="3036809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16316" y="2537695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8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2" descr="Exterior Photo of 2013 Honda Civic Hyb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448272" cy="1525735"/>
          </a:xfrm>
          <a:prstGeom prst="rect">
            <a:avLst/>
          </a:prstGeom>
          <a:noFill/>
        </p:spPr>
      </p:pic>
      <p:pic>
        <p:nvPicPr>
          <p:cNvPr id="1725443" name="Picture 3" descr="S:\Auburn Hills-FTS\CorpShar\NAIAS\2014\Team 1- Steve M\HONDA\2013 HONDA CIVIC IMA 4DR HYBL\IMG_0492.JPG"/>
          <p:cNvPicPr>
            <a:picLocks noChangeAspect="1" noChangeArrowheads="1"/>
          </p:cNvPicPr>
          <p:nvPr/>
        </p:nvPicPr>
        <p:blipFill rotWithShape="1">
          <a:blip r:embed="rId3" cstate="print"/>
          <a:srcRect l="59776" t="1423" r="19828" b="74783"/>
          <a:stretch/>
        </p:blipFill>
        <p:spPr bwMode="auto">
          <a:xfrm>
            <a:off x="6065010" y="1588215"/>
            <a:ext cx="3049833" cy="237209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965702" y="1714375"/>
            <a:ext cx="3178298" cy="171462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-Hybrid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4355976" y="764640"/>
            <a:ext cx="4536504" cy="53473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2013 Honda Civic IMA Hybrid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365104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Steel bracket “goes within” tube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Steel clamps on CAC</a:t>
            </a:r>
          </a:p>
        </p:txBody>
      </p:sp>
      <p:pic>
        <p:nvPicPr>
          <p:cNvPr id="13" name="Picture 3" descr="S:\Auburn Hills-FTS\CorpShar\NAIAS\2014\Team 1- Steve M\HONDA\2013 HONDA CIVIC IMA 4DR HYBL\IMG_0492.JPG"/>
          <p:cNvPicPr>
            <a:picLocks noChangeAspect="1" noChangeArrowheads="1"/>
          </p:cNvPicPr>
          <p:nvPr/>
        </p:nvPicPr>
        <p:blipFill rotWithShape="1">
          <a:blip r:embed="rId3" cstate="print"/>
          <a:srcRect l="49447" t="14822" r="33557" b="59684"/>
          <a:stretch/>
        </p:blipFill>
        <p:spPr bwMode="auto">
          <a:xfrm>
            <a:off x="2734178" y="1565625"/>
            <a:ext cx="3231524" cy="3231527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3203848" y="1916832"/>
            <a:ext cx="2520280" cy="230425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63988" y="352568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5870" y="307505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S:\Auburn Hills-FTS\CorpShar\NAIAS\2014\Team 1- Steve M\2014 MAZDA 3\IMG_0605.JPG"/>
          <p:cNvPicPr>
            <a:picLocks noChangeAspect="1" noChangeArrowheads="1"/>
          </p:cNvPicPr>
          <p:nvPr/>
        </p:nvPicPr>
        <p:blipFill>
          <a:blip r:embed="rId2" cstate="print"/>
          <a:srcRect l="62999" t="17811" r="14985" b="60820"/>
          <a:stretch>
            <a:fillRect/>
          </a:stretch>
        </p:blipFill>
        <p:spPr bwMode="auto">
          <a:xfrm>
            <a:off x="2660515" y="1988840"/>
            <a:ext cx="3561123" cy="230425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3420-2FBD-40B5-8811-D91B5221F333}" type="slidenum">
              <a:rPr lang="fr-FR" smtClean="0"/>
              <a:pPr/>
              <a:t>9</a:t>
            </a:fld>
            <a:r>
              <a:rPr lang="fr-FR" smtClean="0"/>
              <a:t> \</a:t>
            </a:r>
            <a:endParaRPr lang="fr-FR" dirty="0"/>
          </a:p>
        </p:txBody>
      </p:sp>
      <p:pic>
        <p:nvPicPr>
          <p:cNvPr id="5" name="Picture 1" descr="S:\Auburn Hills-FTS\CorpShar\NAIAS\2014\Team 1- Steve M\2014 MAZDA 3\IMG_0584.JPG"/>
          <p:cNvPicPr>
            <a:picLocks noChangeAspect="1" noChangeArrowheads="1"/>
          </p:cNvPicPr>
          <p:nvPr/>
        </p:nvPicPr>
        <p:blipFill>
          <a:blip r:embed="rId3" cstate="print"/>
          <a:srcRect l="16165" t="17964" r="10382" b="16395"/>
          <a:stretch>
            <a:fillRect/>
          </a:stretch>
        </p:blipFill>
        <p:spPr bwMode="auto">
          <a:xfrm>
            <a:off x="539552" y="476672"/>
            <a:ext cx="2304256" cy="1372782"/>
          </a:xfrm>
          <a:prstGeom prst="rect">
            <a:avLst/>
          </a:prstGeom>
          <a:noFill/>
        </p:spPr>
      </p:pic>
      <p:pic>
        <p:nvPicPr>
          <p:cNvPr id="1726469" name="Picture 5" descr="S:\Auburn Hills-FTS\CorpShar\NAIAS\2014\Team 1- Steve M\2014 MAZDA 3\IMG_0603.JPG"/>
          <p:cNvPicPr>
            <a:picLocks noChangeAspect="1" noChangeArrowheads="1"/>
          </p:cNvPicPr>
          <p:nvPr/>
        </p:nvPicPr>
        <p:blipFill>
          <a:blip r:embed="rId4" cstate="print"/>
          <a:srcRect l="39958" t="10314" r="32917" b="19939"/>
          <a:stretch>
            <a:fillRect/>
          </a:stretch>
        </p:blipFill>
        <p:spPr bwMode="auto">
          <a:xfrm>
            <a:off x="6336198" y="1621116"/>
            <a:ext cx="2638326" cy="4522706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6503233" y="3814959"/>
            <a:ext cx="2304256" cy="208823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71800" y="1988840"/>
            <a:ext cx="3384376" cy="230425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43808" y="18864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 smtClean="0"/>
              <a:t>System Info:</a:t>
            </a:r>
          </a:p>
          <a:p>
            <a:pPr>
              <a:defRPr/>
            </a:pPr>
            <a:r>
              <a:rPr lang="en-US" sz="1500" dirty="0" smtClean="0"/>
              <a:t>-Midsize Vehicle</a:t>
            </a:r>
          </a:p>
          <a:p>
            <a:pPr>
              <a:defRPr/>
            </a:pPr>
            <a:r>
              <a:rPr lang="en-US" sz="1500" dirty="0" smtClean="0"/>
              <a:t>-2.0L I4</a:t>
            </a:r>
          </a:p>
        </p:txBody>
      </p:sp>
      <p:sp>
        <p:nvSpPr>
          <p:cNvPr id="23" name="Title 6"/>
          <p:cNvSpPr txBox="1">
            <a:spLocks/>
          </p:cNvSpPr>
          <p:nvPr/>
        </p:nvSpPr>
        <p:spPr>
          <a:xfrm>
            <a:off x="4357686" y="785794"/>
            <a:ext cx="4536504" cy="5346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108000" rIns="108000" bIns="108000" rtlCol="0" anchor="ctr">
            <a:spAutoFit/>
          </a:bodyPr>
          <a:lstStyle/>
          <a:p>
            <a:pPr lvl="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400" b="1" dirty="0" smtClean="0"/>
              <a:t>2015 Mazda 3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42559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436510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u="sng" dirty="0" smtClean="0"/>
              <a:t>Component Info: 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Plastic bracket</a:t>
            </a:r>
          </a:p>
          <a:p>
            <a:pPr marL="457200" indent="-457200">
              <a:buFont typeface="+mj-lt"/>
              <a:buAutoNum type="alphaUcPeriod"/>
              <a:defRPr/>
            </a:pPr>
            <a:r>
              <a:rPr lang="en-US" sz="2000" dirty="0" smtClean="0"/>
              <a:t>POPP clamp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644008" y="332772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8304" y="543593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Table of 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TPQ1jcaEGByH970swK7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gNAI2S0SlxIRmONiSF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x.U6dhSECDvQ58eYTHZ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sgrefK5kKBrCPk6zaV0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EjArA.3U.WB0bOOksm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t73GTCeE.HX412H.HZN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S7XRC2BkOEuvEG7DTkuw"/>
</p:tagLst>
</file>

<file path=ppt/theme/theme1.xml><?xml version="1.0" encoding="utf-8"?>
<a:theme xmlns:a="http://schemas.openxmlformats.org/drawingml/2006/main" name="Masque Hutchinson_ppt2007">
  <a:themeElements>
    <a:clrScheme name="Nouvelle charte 2013">
      <a:dk1>
        <a:srgbClr val="485258"/>
      </a:dk1>
      <a:lt1>
        <a:srgbClr val="FFFFFF"/>
      </a:lt1>
      <a:dk2>
        <a:srgbClr val="E00025"/>
      </a:dk2>
      <a:lt2>
        <a:srgbClr val="142559"/>
      </a:lt2>
      <a:accent1>
        <a:srgbClr val="53B7E7"/>
      </a:accent1>
      <a:accent2>
        <a:srgbClr val="FABA00"/>
      </a:accent2>
      <a:accent3>
        <a:srgbClr val="EB690B"/>
      </a:accent3>
      <a:accent4>
        <a:srgbClr val="C8D100"/>
      </a:accent4>
      <a:accent5>
        <a:srgbClr val="3374B5"/>
      </a:accent5>
      <a:accent6>
        <a:srgbClr val="00A491"/>
      </a:accent6>
      <a:hlink>
        <a:srgbClr val="D0D3D4"/>
      </a:hlink>
      <a:folHlink>
        <a:srgbClr val="646464"/>
      </a:folHlink>
    </a:clrScheme>
    <a:fontScheme name="Hutchinson 2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17506</TotalTime>
  <Words>887</Words>
  <Application>Microsoft Office PowerPoint</Application>
  <PresentationFormat>On-screen Show (4:3)</PresentationFormat>
  <Paragraphs>295</Paragraphs>
  <Slides>27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Masque Hutchinson_ppt2007</vt:lpstr>
      <vt:lpstr>think-cell Slide</vt:lpstr>
      <vt:lpstr>NAIAS 2014 Low Pressure  Clayton Schultz &amp; Ian Villaroman  </vt:lpstr>
      <vt:lpstr>   Common Trends Found</vt:lpstr>
      <vt:lpstr>Table of Contents</vt:lpstr>
      <vt:lpstr>2014 Mercedes Benz CLS550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Julien Etienne</dc:creator>
  <cp:lastModifiedBy>ivillaroman</cp:lastModifiedBy>
  <cp:revision>1577</cp:revision>
  <dcterms:created xsi:type="dcterms:W3CDTF">2010-12-01T13:48:47Z</dcterms:created>
  <dcterms:modified xsi:type="dcterms:W3CDTF">2014-03-27T20:06:15Z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529953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