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63" r:id="rId3"/>
    <p:sldId id="257" r:id="rId4"/>
    <p:sldId id="262" r:id="rId5"/>
    <p:sldId id="258" r:id="rId6"/>
    <p:sldId id="264" r:id="rId7"/>
    <p:sldId id="265" r:id="rId8"/>
    <p:sldId id="267" r:id="rId9"/>
    <p:sldId id="266" r:id="rId10"/>
    <p:sldId id="268" r:id="rId11"/>
    <p:sldId id="274" r:id="rId12"/>
    <p:sldId id="270" r:id="rId13"/>
    <p:sldId id="271" r:id="rId14"/>
    <p:sldId id="272" r:id="rId15"/>
    <p:sldId id="360" r:id="rId16"/>
    <p:sldId id="260" r:id="rId17"/>
    <p:sldId id="377" r:id="rId18"/>
    <p:sldId id="273" r:id="rId19"/>
    <p:sldId id="261" r:id="rId20"/>
    <p:sldId id="279" r:id="rId21"/>
    <p:sldId id="356" r:id="rId22"/>
    <p:sldId id="357" r:id="rId23"/>
    <p:sldId id="358" r:id="rId24"/>
    <p:sldId id="359" r:id="rId25"/>
    <p:sldId id="378" r:id="rId26"/>
    <p:sldId id="275" r:id="rId27"/>
    <p:sldId id="280" r:id="rId28"/>
    <p:sldId id="284" r:id="rId29"/>
    <p:sldId id="283" r:id="rId30"/>
    <p:sldId id="286" r:id="rId31"/>
    <p:sldId id="361" r:id="rId32"/>
    <p:sldId id="287" r:id="rId33"/>
    <p:sldId id="295" r:id="rId34"/>
    <p:sldId id="285" r:id="rId35"/>
    <p:sldId id="290" r:id="rId36"/>
    <p:sldId id="291" r:id="rId37"/>
    <p:sldId id="282" r:id="rId38"/>
    <p:sldId id="288" r:id="rId39"/>
    <p:sldId id="292" r:id="rId40"/>
    <p:sldId id="294" r:id="rId41"/>
    <p:sldId id="296" r:id="rId42"/>
    <p:sldId id="293" r:id="rId43"/>
    <p:sldId id="289" r:id="rId44"/>
    <p:sldId id="300" r:id="rId45"/>
    <p:sldId id="363" r:id="rId46"/>
    <p:sldId id="299" r:id="rId47"/>
    <p:sldId id="298" r:id="rId48"/>
    <p:sldId id="297" r:id="rId49"/>
    <p:sldId id="386" r:id="rId50"/>
    <p:sldId id="385" r:id="rId51"/>
    <p:sldId id="381" r:id="rId52"/>
    <p:sldId id="382" r:id="rId53"/>
    <p:sldId id="303" r:id="rId54"/>
    <p:sldId id="304" r:id="rId55"/>
    <p:sldId id="305" r:id="rId56"/>
    <p:sldId id="366" r:id="rId57"/>
    <p:sldId id="307" r:id="rId58"/>
    <p:sldId id="309" r:id="rId59"/>
    <p:sldId id="310" r:id="rId60"/>
    <p:sldId id="312" r:id="rId61"/>
    <p:sldId id="313" r:id="rId62"/>
    <p:sldId id="311" r:id="rId63"/>
    <p:sldId id="314" r:id="rId64"/>
    <p:sldId id="315" r:id="rId65"/>
    <p:sldId id="316" r:id="rId66"/>
    <p:sldId id="317" r:id="rId67"/>
    <p:sldId id="384" r:id="rId68"/>
    <p:sldId id="276" r:id="rId69"/>
    <p:sldId id="368" r:id="rId70"/>
    <p:sldId id="326" r:id="rId71"/>
    <p:sldId id="325" r:id="rId72"/>
    <p:sldId id="320" r:id="rId73"/>
    <p:sldId id="327" r:id="rId74"/>
    <p:sldId id="321" r:id="rId75"/>
    <p:sldId id="328" r:id="rId76"/>
    <p:sldId id="322" r:id="rId77"/>
    <p:sldId id="319" r:id="rId78"/>
    <p:sldId id="324" r:id="rId79"/>
    <p:sldId id="323" r:id="rId80"/>
    <p:sldId id="330" r:id="rId81"/>
    <p:sldId id="277" r:id="rId82"/>
    <p:sldId id="331" r:id="rId83"/>
    <p:sldId id="332" r:id="rId84"/>
    <p:sldId id="333" r:id="rId85"/>
    <p:sldId id="336" r:id="rId86"/>
    <p:sldId id="334" r:id="rId87"/>
    <p:sldId id="335" r:id="rId88"/>
    <p:sldId id="337" r:id="rId89"/>
    <p:sldId id="338" r:id="rId90"/>
    <p:sldId id="278" r:id="rId91"/>
    <p:sldId id="343" r:id="rId92"/>
    <p:sldId id="383" r:id="rId93"/>
    <p:sldId id="341" r:id="rId94"/>
    <p:sldId id="342" r:id="rId95"/>
    <p:sldId id="344" r:id="rId96"/>
    <p:sldId id="345" r:id="rId97"/>
    <p:sldId id="346" r:id="rId98"/>
    <p:sldId id="347" r:id="rId99"/>
    <p:sldId id="348" r:id="rId100"/>
    <p:sldId id="350" r:id="rId101"/>
    <p:sldId id="349" r:id="rId102"/>
    <p:sldId id="351" r:id="rId103"/>
    <p:sldId id="375" r:id="rId104"/>
    <p:sldId id="352" r:id="rId105"/>
    <p:sldId id="353" r:id="rId106"/>
    <p:sldId id="354" r:id="rId107"/>
    <p:sldId id="355" r:id="rId108"/>
    <p:sldId id="376"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8600" autoAdjust="0"/>
    <p:restoredTop sz="97189" autoAdjust="0"/>
  </p:normalViewPr>
  <p:slideViewPr>
    <p:cSldViewPr snapToGrid="0" snapToObjects="1">
      <p:cViewPr varScale="1">
        <p:scale>
          <a:sx n="83" d="100"/>
          <a:sy n="83" d="100"/>
        </p:scale>
        <p:origin x="-78" y="-618"/>
      </p:cViewPr>
      <p:guideLst>
        <p:guide orient="horz" pos="2160"/>
        <p:guide pos="2880"/>
      </p:guideLst>
    </p:cSldViewPr>
  </p:slideViewPr>
  <p:outlineViewPr>
    <p:cViewPr>
      <p:scale>
        <a:sx n="33" d="100"/>
        <a:sy n="33" d="100"/>
      </p:scale>
      <p:origin x="0" y="65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Tuesday, October 01,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Tuesday, October 01,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Tuesday, October 01,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Tuesday, October 01,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Tuesday, October 01,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Tuesday, October 01,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Tuesday, October 01, 2013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Tuesday, October 01, 2013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Tuesday, October 01, 2013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Tuesday, October 01,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Tuesday, October 01,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Tuesday, October 01,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2.xml"/><Relationship Id="rId4" Type="http://schemas.openxmlformats.org/officeDocument/2006/relationships/image" Target="../media/image173.jpeg"/></Relationships>
</file>

<file path=ppt/slides/_rels/slide101.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slideLayout" Target="../slideLayouts/slideLayout2.xml"/><Relationship Id="rId4" Type="http://schemas.openxmlformats.org/officeDocument/2006/relationships/image" Target="../media/image176.jpeg"/></Relationships>
</file>

<file path=ppt/slides/_rels/slide102.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image" Target="../media/image18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5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5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image" Target="../media/image98.jpeg"/></Relationships>
</file>

<file path=ppt/slides/_rels/slide5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6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6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6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6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12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image" Target="../media/image128.jpeg"/></Relationships>
</file>

<file path=ppt/slides/_rels/slide73.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75.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2.xml"/><Relationship Id="rId4" Type="http://schemas.openxmlformats.org/officeDocument/2006/relationships/image" Target="../media/image142.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 Id="rId4" Type="http://schemas.openxmlformats.org/officeDocument/2006/relationships/image" Target="../media/image145.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155.jpeg"/></Relationships>
</file>

<file path=ppt/slides/_rels/slide87.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image" Target="../media/image168.jpeg"/><Relationship Id="rId1" Type="http://schemas.openxmlformats.org/officeDocument/2006/relationships/slideLayout" Target="../slideLayouts/slideLayout2.xml"/><Relationship Id="rId4" Type="http://schemas.openxmlformats.org/officeDocument/2006/relationships/image" Target="../media/image1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Product Engineer Co-op Training</a:t>
            </a:r>
            <a:endParaRPr lang="en-US" dirty="0"/>
          </a:p>
        </p:txBody>
      </p:sp>
      <p:sp>
        <p:nvSpPr>
          <p:cNvPr id="3" name="Subtitle 2"/>
          <p:cNvSpPr>
            <a:spLocks noGrp="1"/>
          </p:cNvSpPr>
          <p:nvPr>
            <p:ph type="subTitle" idx="1"/>
          </p:nvPr>
        </p:nvSpPr>
        <p:spPr/>
        <p:txBody>
          <a:bodyPr>
            <a:normAutofit lnSpcReduction="10000"/>
          </a:bodyPr>
          <a:lstStyle/>
          <a:p>
            <a:r>
              <a:rPr lang="en-US" dirty="0" smtClean="0"/>
              <a:t>September 9, 2013 – September 20</a:t>
            </a:r>
            <a:r>
              <a:rPr lang="en-US" baseline="30000" dirty="0" smtClean="0"/>
              <a:t>,</a:t>
            </a:r>
            <a:r>
              <a:rPr lang="en-US" dirty="0" smtClean="0"/>
              <a:t> 2013</a:t>
            </a:r>
          </a:p>
          <a:p>
            <a:r>
              <a:rPr lang="en-US" dirty="0" smtClean="0"/>
              <a:t>Hutchinson Automotive Plant 1 and 2  </a:t>
            </a:r>
          </a:p>
          <a:p>
            <a:r>
              <a:rPr lang="en-US" dirty="0" smtClean="0"/>
              <a:t>Livingston, TN </a:t>
            </a:r>
          </a:p>
          <a:p>
            <a:r>
              <a:rPr lang="en-US" dirty="0" smtClean="0"/>
              <a:t>Ian </a:t>
            </a:r>
            <a:r>
              <a:rPr lang="en-US" dirty="0" err="1" smtClean="0"/>
              <a:t>Villaroman</a:t>
            </a:r>
            <a:endParaRPr lang="en-US" dirty="0"/>
          </a:p>
        </p:txBody>
      </p:sp>
    </p:spTree>
    <p:extLst>
      <p:ext uri="{BB962C8B-B14F-4D97-AF65-F5344CB8AC3E}">
        <p14:creationId xmlns:p14="http://schemas.microsoft.com/office/powerpoint/2010/main" xmlns="" val="219667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a:t>
            </a:r>
            <a:r>
              <a:rPr lang="en-US" dirty="0" err="1" smtClean="0"/>
              <a:t>Brazers</a:t>
            </a:r>
            <a:endParaRPr lang="en-US" dirty="0"/>
          </a:p>
        </p:txBody>
      </p:sp>
      <p:pic>
        <p:nvPicPr>
          <p:cNvPr id="5" name="Picture 4" descr="IMG_1160.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08746" y="1687257"/>
            <a:ext cx="3678219" cy="2758664"/>
          </a:xfrm>
          <a:prstGeom prst="rect">
            <a:avLst/>
          </a:prstGeom>
        </p:spPr>
      </p:pic>
      <p:pic>
        <p:nvPicPr>
          <p:cNvPr id="8" name="Content Placeholder 3" descr="IMG_1161.JPG"/>
          <p:cNvPicPr>
            <a:picLocks noGrp="1" noChangeAspect="1"/>
          </p:cNvPicPr>
          <p:nvPr>
            <p:ph idx="1"/>
          </p:nvPr>
        </p:nvPicPr>
        <p:blipFill rotWithShape="1">
          <a:blip r:embed="rId3" cstate="email">
            <a:extLst>
              <a:ext uri="{28A0092B-C50C-407E-A947-70E740481C1C}">
                <a14:useLocalDpi xmlns:a14="http://schemas.microsoft.com/office/drawing/2010/main" xmlns="" val="0"/>
              </a:ext>
            </a:extLst>
          </a:blip>
          <a:srcRect l="17324" t="24692" r="20479" b="33190"/>
          <a:stretch/>
        </p:blipFill>
        <p:spPr>
          <a:xfrm>
            <a:off x="4574207" y="1687257"/>
            <a:ext cx="3965147" cy="2014477"/>
          </a:xfrm>
        </p:spPr>
      </p:pic>
      <p:sp>
        <p:nvSpPr>
          <p:cNvPr id="9" name="TextBox 8"/>
          <p:cNvSpPr txBox="1"/>
          <p:nvPr/>
        </p:nvSpPr>
        <p:spPr>
          <a:xfrm>
            <a:off x="729628" y="4782530"/>
            <a:ext cx="3323863" cy="923330"/>
          </a:xfrm>
          <a:prstGeom prst="rect">
            <a:avLst/>
          </a:prstGeom>
          <a:noFill/>
        </p:spPr>
        <p:txBody>
          <a:bodyPr wrap="square" rtlCol="0">
            <a:spAutoFit/>
          </a:bodyPr>
          <a:lstStyle/>
          <a:p>
            <a:r>
              <a:rPr lang="en-US" dirty="0" smtClean="0"/>
              <a:t>-Two metal rods come together and make contact with joint</a:t>
            </a:r>
            <a:endParaRPr lang="en-US" dirty="0"/>
          </a:p>
        </p:txBody>
      </p:sp>
      <p:sp>
        <p:nvSpPr>
          <p:cNvPr id="10" name="TextBox 9"/>
          <p:cNvSpPr txBox="1"/>
          <p:nvPr/>
        </p:nvSpPr>
        <p:spPr>
          <a:xfrm>
            <a:off x="4574207" y="3971932"/>
            <a:ext cx="3735449" cy="923330"/>
          </a:xfrm>
          <a:prstGeom prst="rect">
            <a:avLst/>
          </a:prstGeom>
          <a:noFill/>
        </p:spPr>
        <p:txBody>
          <a:bodyPr wrap="square" rtlCol="0">
            <a:spAutoFit/>
          </a:bodyPr>
          <a:lstStyle/>
          <a:p>
            <a:r>
              <a:rPr lang="en-US" dirty="0" smtClean="0"/>
              <a:t>-After the part is brazed,</a:t>
            </a:r>
            <a:r>
              <a:rPr lang="en-US" dirty="0"/>
              <a:t> </a:t>
            </a:r>
            <a:r>
              <a:rPr lang="en-US" dirty="0" smtClean="0"/>
              <a:t>the part is washed with water. Your part is now officially brazed.</a:t>
            </a:r>
            <a:endParaRPr lang="en-US" dirty="0"/>
          </a:p>
        </p:txBody>
      </p:sp>
    </p:spTree>
    <p:extLst>
      <p:ext uri="{BB962C8B-B14F-4D97-AF65-F5344CB8AC3E}">
        <p14:creationId xmlns:p14="http://schemas.microsoft.com/office/powerpoint/2010/main" xmlns="" val="12135197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Caps</a:t>
            </a:r>
            <a:endParaRPr lang="en-US" dirty="0"/>
          </a:p>
        </p:txBody>
      </p:sp>
      <p:pic>
        <p:nvPicPr>
          <p:cNvPr id="4" name="Content Placeholder 3" descr="IMG_1622.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7474" t="10494" r="10425" b="10494"/>
          <a:stretch/>
        </p:blipFill>
        <p:spPr>
          <a:xfrm rot="5400000">
            <a:off x="405505" y="1575695"/>
            <a:ext cx="2259885" cy="2156496"/>
          </a:xfrm>
        </p:spPr>
      </p:pic>
      <p:pic>
        <p:nvPicPr>
          <p:cNvPr id="5" name="Picture 4" descr="IMG_1623.JPG"/>
          <p:cNvPicPr>
            <a:picLocks noChangeAspect="1"/>
          </p:cNvPicPr>
          <p:nvPr/>
        </p:nvPicPr>
        <p:blipFill rotWithShape="1">
          <a:blip r:embed="rId3" cstate="email">
            <a:extLst>
              <a:ext uri="{28A0092B-C50C-407E-A947-70E740481C1C}">
                <a14:useLocalDpi xmlns:a14="http://schemas.microsoft.com/office/drawing/2010/main" xmlns="" val="0"/>
              </a:ext>
            </a:extLst>
          </a:blip>
          <a:srcRect l="21128" t="20041" r="26744" b="23151"/>
          <a:stretch/>
        </p:blipFill>
        <p:spPr>
          <a:xfrm rot="5400000">
            <a:off x="2746220" y="1697262"/>
            <a:ext cx="1896984" cy="1550460"/>
          </a:xfrm>
          <a:prstGeom prst="rect">
            <a:avLst/>
          </a:prstGeom>
        </p:spPr>
      </p:pic>
      <p:pic>
        <p:nvPicPr>
          <p:cNvPr id="6" name="Picture 5" descr="IMG_1627.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4981263" y="1885585"/>
            <a:ext cx="2892679" cy="2169509"/>
          </a:xfrm>
          <a:prstGeom prst="rect">
            <a:avLst/>
          </a:prstGeom>
        </p:spPr>
      </p:pic>
      <p:sp>
        <p:nvSpPr>
          <p:cNvPr id="7" name="TextBox 6"/>
          <p:cNvSpPr txBox="1"/>
          <p:nvPr/>
        </p:nvSpPr>
        <p:spPr>
          <a:xfrm>
            <a:off x="457199" y="4165600"/>
            <a:ext cx="4885649" cy="369332"/>
          </a:xfrm>
          <a:prstGeom prst="rect">
            <a:avLst/>
          </a:prstGeom>
          <a:noFill/>
        </p:spPr>
        <p:txBody>
          <a:bodyPr wrap="square" rtlCol="0">
            <a:spAutoFit/>
          </a:bodyPr>
          <a:lstStyle/>
          <a:p>
            <a:r>
              <a:rPr lang="en-US" dirty="0" smtClean="0"/>
              <a:t>-Gray cap is 183131</a:t>
            </a:r>
            <a:endParaRPr lang="en-US" dirty="0"/>
          </a:p>
        </p:txBody>
      </p:sp>
    </p:spTree>
    <p:extLst>
      <p:ext uri="{BB962C8B-B14F-4D97-AF65-F5344CB8AC3E}">
        <p14:creationId xmlns:p14="http://schemas.microsoft.com/office/powerpoint/2010/main" xmlns="" val="19926040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Caps</a:t>
            </a:r>
            <a:endParaRPr lang="en-US" dirty="0"/>
          </a:p>
        </p:txBody>
      </p:sp>
      <p:pic>
        <p:nvPicPr>
          <p:cNvPr id="4" name="Content Placeholder 3" descr="IMG_1624.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32199" t="-469" r="12856" b="744"/>
          <a:stretch/>
        </p:blipFill>
        <p:spPr>
          <a:xfrm rot="5400000">
            <a:off x="572179" y="1149750"/>
            <a:ext cx="2072017" cy="2820517"/>
          </a:xfrm>
        </p:spPr>
      </p:pic>
      <p:pic>
        <p:nvPicPr>
          <p:cNvPr id="5" name="Picture 4" descr="IMG_1625.JPG"/>
          <p:cNvPicPr>
            <a:picLocks noChangeAspect="1"/>
          </p:cNvPicPr>
          <p:nvPr/>
        </p:nvPicPr>
        <p:blipFill rotWithShape="1">
          <a:blip r:embed="rId3" cstate="email">
            <a:extLst>
              <a:ext uri="{28A0092B-C50C-407E-A947-70E740481C1C}">
                <a14:useLocalDpi xmlns:a14="http://schemas.microsoft.com/office/drawing/2010/main" xmlns="" val="0"/>
              </a:ext>
            </a:extLst>
          </a:blip>
          <a:srcRect l="27504" r="20239"/>
          <a:stretch/>
        </p:blipFill>
        <p:spPr>
          <a:xfrm rot="5400000">
            <a:off x="3612223" y="1111207"/>
            <a:ext cx="1896985" cy="2722571"/>
          </a:xfrm>
          <a:prstGeom prst="rect">
            <a:avLst/>
          </a:prstGeom>
        </p:spPr>
      </p:pic>
      <p:pic>
        <p:nvPicPr>
          <p:cNvPr id="6" name="Picture 5" descr="IMG_1628.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6260566" y="1850392"/>
            <a:ext cx="2611136" cy="1958352"/>
          </a:xfrm>
          <a:prstGeom prst="rect">
            <a:avLst/>
          </a:prstGeom>
        </p:spPr>
      </p:pic>
      <p:sp>
        <p:nvSpPr>
          <p:cNvPr id="7" name="TextBox 6"/>
          <p:cNvSpPr txBox="1"/>
          <p:nvPr/>
        </p:nvSpPr>
        <p:spPr>
          <a:xfrm>
            <a:off x="457200" y="3965349"/>
            <a:ext cx="4635500" cy="369332"/>
          </a:xfrm>
          <a:prstGeom prst="rect">
            <a:avLst/>
          </a:prstGeom>
          <a:noFill/>
        </p:spPr>
        <p:txBody>
          <a:bodyPr wrap="square" rtlCol="0">
            <a:spAutoFit/>
          </a:bodyPr>
          <a:lstStyle/>
          <a:p>
            <a:r>
              <a:rPr lang="en-US" dirty="0" smtClean="0"/>
              <a:t>-Black cap unified 1841031 (1841196)</a:t>
            </a:r>
            <a:endParaRPr lang="en-US" dirty="0"/>
          </a:p>
        </p:txBody>
      </p:sp>
    </p:spTree>
    <p:extLst>
      <p:ext uri="{BB962C8B-B14F-4D97-AF65-F5344CB8AC3E}">
        <p14:creationId xmlns:p14="http://schemas.microsoft.com/office/powerpoint/2010/main" xmlns="" val="24929531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HUTCHINSON </a:t>
            </a:r>
            <a:r>
              <a:rPr lang="en-US" dirty="0"/>
              <a:t>FTS # </a:t>
            </a:r>
            <a:r>
              <a:rPr lang="en-US" dirty="0" smtClean="0"/>
              <a:t>5300002</a:t>
            </a:r>
            <a:endParaRPr lang="en-US" dirty="0"/>
          </a:p>
        </p:txBody>
      </p:sp>
      <p:pic>
        <p:nvPicPr>
          <p:cNvPr id="4" name="Content Placeholder 3" descr="IMG_1629.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4086" t="16371" r="12157" b="17349"/>
          <a:stretch/>
        </p:blipFill>
        <p:spPr>
          <a:xfrm>
            <a:off x="1418505" y="1524000"/>
            <a:ext cx="6069885" cy="4090883"/>
          </a:xfrm>
        </p:spPr>
      </p:pic>
      <p:sp>
        <p:nvSpPr>
          <p:cNvPr id="5" name="TextBox 4"/>
          <p:cNvSpPr txBox="1"/>
          <p:nvPr/>
        </p:nvSpPr>
        <p:spPr>
          <a:xfrm>
            <a:off x="457200" y="5799549"/>
            <a:ext cx="8229600" cy="369332"/>
          </a:xfrm>
          <a:prstGeom prst="rect">
            <a:avLst/>
          </a:prstGeom>
          <a:noFill/>
        </p:spPr>
        <p:txBody>
          <a:bodyPr wrap="square" rtlCol="0">
            <a:spAutoFit/>
          </a:bodyPr>
          <a:lstStyle/>
          <a:p>
            <a:r>
              <a:rPr lang="en-US" dirty="0" smtClean="0"/>
              <a:t>-Placed shipping caps onto Prototype part</a:t>
            </a:r>
            <a:endParaRPr lang="en-US" dirty="0"/>
          </a:p>
        </p:txBody>
      </p:sp>
    </p:spTree>
    <p:extLst>
      <p:ext uri="{BB962C8B-B14F-4D97-AF65-F5344CB8AC3E}">
        <p14:creationId xmlns:p14="http://schemas.microsoft.com/office/powerpoint/2010/main" xmlns="" val="25406079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 CAC LABEL MAKER</a:t>
            </a:r>
            <a:endParaRPr lang="en-US" dirty="0"/>
          </a:p>
        </p:txBody>
      </p:sp>
      <p:sp>
        <p:nvSpPr>
          <p:cNvPr id="3" name="Content Placeholder 2"/>
          <p:cNvSpPr>
            <a:spLocks noGrp="1"/>
          </p:cNvSpPr>
          <p:nvPr>
            <p:ph idx="1"/>
          </p:nvPr>
        </p:nvSpPr>
        <p:spPr/>
        <p:txBody>
          <a:bodyPr/>
          <a:lstStyle/>
          <a:p>
            <a:r>
              <a:rPr lang="en-US" dirty="0"/>
              <a:t>-CAC stands for </a:t>
            </a:r>
            <a:r>
              <a:rPr lang="en-US" dirty="0" smtClean="0"/>
              <a:t>Charge </a:t>
            </a:r>
            <a:r>
              <a:rPr lang="en-US" dirty="0"/>
              <a:t>A</a:t>
            </a:r>
            <a:r>
              <a:rPr lang="en-US" dirty="0" smtClean="0"/>
              <a:t>ir </a:t>
            </a:r>
            <a:r>
              <a:rPr lang="en-US" dirty="0"/>
              <a:t>C</a:t>
            </a:r>
            <a:r>
              <a:rPr lang="en-US" dirty="0" smtClean="0"/>
              <a:t>ooler</a:t>
            </a:r>
            <a:endParaRPr lang="en-US" dirty="0"/>
          </a:p>
          <a:p>
            <a:r>
              <a:rPr lang="en-US" dirty="0"/>
              <a:t>	-Has many poke yokes </a:t>
            </a:r>
          </a:p>
          <a:p>
            <a:r>
              <a:rPr lang="en-US" dirty="0"/>
              <a:t>	</a:t>
            </a:r>
            <a:r>
              <a:rPr lang="en-US" dirty="0" smtClean="0"/>
              <a:t>-New to </a:t>
            </a:r>
            <a:r>
              <a:rPr lang="en-US" dirty="0"/>
              <a:t>the facility (1yr old) </a:t>
            </a:r>
          </a:p>
          <a:p>
            <a:r>
              <a:rPr lang="en-US" dirty="0"/>
              <a:t>	-The tooling </a:t>
            </a:r>
            <a:r>
              <a:rPr lang="en-US" dirty="0" smtClean="0"/>
              <a:t>for </a:t>
            </a:r>
            <a:r>
              <a:rPr lang="en-US" dirty="0"/>
              <a:t>CACs are very </a:t>
            </a:r>
            <a:r>
              <a:rPr lang="en-US" dirty="0" smtClean="0"/>
              <a:t>sensitive. Requires two </a:t>
            </a:r>
            <a:r>
              <a:rPr lang="en-US" dirty="0"/>
              <a:t>to </a:t>
            </a:r>
            <a:r>
              <a:rPr lang="en-US" dirty="0" smtClean="0"/>
              <a:t>three change overs</a:t>
            </a:r>
            <a:endParaRPr lang="en-US" dirty="0"/>
          </a:p>
        </p:txBody>
      </p:sp>
    </p:spTree>
    <p:extLst>
      <p:ext uri="{BB962C8B-B14F-4D97-AF65-F5344CB8AC3E}">
        <p14:creationId xmlns:p14="http://schemas.microsoft.com/office/powerpoint/2010/main" xmlns="" val="26019672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Charge Air Cooler</a:t>
            </a:r>
            <a:endParaRPr lang="en-US" dirty="0"/>
          </a:p>
        </p:txBody>
      </p:sp>
      <p:pic>
        <p:nvPicPr>
          <p:cNvPr id="4" name="Content Placeholder 3" descr="IMG_1636.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p:pic>
    </p:spTree>
    <p:extLst>
      <p:ext uri="{BB962C8B-B14F-4D97-AF65-F5344CB8AC3E}">
        <p14:creationId xmlns:p14="http://schemas.microsoft.com/office/powerpoint/2010/main" xmlns="" val="22750323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Labels</a:t>
            </a:r>
            <a:endParaRPr lang="en-US" dirty="0"/>
          </a:p>
        </p:txBody>
      </p:sp>
      <p:pic>
        <p:nvPicPr>
          <p:cNvPr id="4" name="Content Placeholder 3" descr="IMG_1630.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78648" y="2204973"/>
            <a:ext cx="4103253" cy="2431557"/>
          </a:xfrm>
        </p:spPr>
      </p:pic>
      <p:pic>
        <p:nvPicPr>
          <p:cNvPr id="5" name="Picture 4" descr="IMG_1631.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10800000">
            <a:off x="4327389" y="1369125"/>
            <a:ext cx="3843448" cy="2882586"/>
          </a:xfrm>
          <a:prstGeom prst="rect">
            <a:avLst/>
          </a:prstGeom>
        </p:spPr>
      </p:pic>
    </p:spTree>
    <p:extLst>
      <p:ext uri="{BB962C8B-B14F-4D97-AF65-F5344CB8AC3E}">
        <p14:creationId xmlns:p14="http://schemas.microsoft.com/office/powerpoint/2010/main" xmlns="" val="42563181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CAC Labeling</a:t>
            </a:r>
            <a:endParaRPr lang="en-US" dirty="0"/>
          </a:p>
        </p:txBody>
      </p:sp>
      <p:pic>
        <p:nvPicPr>
          <p:cNvPr id="4" name="Content Placeholder 3" descr="IMG_163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274342" y="2255542"/>
            <a:ext cx="3591206" cy="2128122"/>
          </a:xfrm>
        </p:spPr>
      </p:pic>
      <p:pic>
        <p:nvPicPr>
          <p:cNvPr id="5" name="Picture 4" descr="IMG_1633.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5375555" y="1972901"/>
            <a:ext cx="3591205" cy="2693404"/>
          </a:xfrm>
          <a:prstGeom prst="rect">
            <a:avLst/>
          </a:prstGeom>
        </p:spPr>
      </p:pic>
    </p:spTree>
    <p:extLst>
      <p:ext uri="{BB962C8B-B14F-4D97-AF65-F5344CB8AC3E}">
        <p14:creationId xmlns:p14="http://schemas.microsoft.com/office/powerpoint/2010/main" xmlns="" val="4104510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 LABELS ON CACs</a:t>
            </a:r>
            <a:endParaRPr lang="en-US" dirty="0"/>
          </a:p>
        </p:txBody>
      </p:sp>
      <p:pic>
        <p:nvPicPr>
          <p:cNvPr id="4" name="Content Placeholder 3" descr="IMG_1634.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31861" t="7372" b="4670"/>
          <a:stretch/>
        </p:blipFill>
        <p:spPr>
          <a:xfrm rot="5400000">
            <a:off x="404741" y="1734997"/>
            <a:ext cx="3294286" cy="3189373"/>
          </a:xfrm>
        </p:spPr>
      </p:pic>
      <p:pic>
        <p:nvPicPr>
          <p:cNvPr id="5" name="Picture 4" descr="IMG_1635.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5684843" y="2094326"/>
            <a:ext cx="3294286" cy="2470714"/>
          </a:xfrm>
          <a:prstGeom prst="rect">
            <a:avLst/>
          </a:prstGeom>
        </p:spPr>
      </p:pic>
    </p:spTree>
    <p:extLst>
      <p:ext uri="{BB962C8B-B14F-4D97-AF65-F5344CB8AC3E}">
        <p14:creationId xmlns:p14="http://schemas.microsoft.com/office/powerpoint/2010/main" xmlns="" val="2656525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QUOTING  Things  I learned</a:t>
            </a:r>
            <a:endParaRPr lang="en-US" dirty="0"/>
          </a:p>
        </p:txBody>
      </p:sp>
      <p:sp>
        <p:nvSpPr>
          <p:cNvPr id="3" name="Content Placeholder 2"/>
          <p:cNvSpPr>
            <a:spLocks noGrp="1"/>
          </p:cNvSpPr>
          <p:nvPr>
            <p:ph idx="1"/>
          </p:nvPr>
        </p:nvSpPr>
        <p:spPr/>
        <p:txBody>
          <a:bodyPr>
            <a:normAutofit fontScale="55000" lnSpcReduction="20000"/>
          </a:bodyPr>
          <a:lstStyle/>
          <a:p>
            <a:r>
              <a:rPr lang="en-US" dirty="0"/>
              <a:t>-Tooling  supplier tooling, production tooling, collect data</a:t>
            </a:r>
          </a:p>
          <a:p>
            <a:r>
              <a:rPr lang="en-US" dirty="0"/>
              <a:t>	</a:t>
            </a:r>
            <a:r>
              <a:rPr lang="en-US" dirty="0" smtClean="0"/>
              <a:t>-”A” </a:t>
            </a:r>
            <a:r>
              <a:rPr lang="en-US" dirty="0"/>
              <a:t>is added </a:t>
            </a:r>
          </a:p>
          <a:p>
            <a:r>
              <a:rPr lang="en-US" dirty="0"/>
              <a:t>	</a:t>
            </a:r>
            <a:r>
              <a:rPr lang="en-US" dirty="0" smtClean="0"/>
              <a:t>-”C” </a:t>
            </a:r>
            <a:r>
              <a:rPr lang="en-US" dirty="0"/>
              <a:t>stands for Change</a:t>
            </a:r>
          </a:p>
          <a:p>
            <a:r>
              <a:rPr lang="en-US" dirty="0"/>
              <a:t>	-#5 is under class code</a:t>
            </a:r>
          </a:p>
          <a:p>
            <a:r>
              <a:rPr lang="fi-FI" dirty="0"/>
              <a:t>	-ROE VALVE Roll </a:t>
            </a:r>
            <a:r>
              <a:rPr lang="fi-FI" dirty="0" smtClean="0"/>
              <a:t>Over </a:t>
            </a:r>
            <a:r>
              <a:rPr lang="fi-FI" dirty="0"/>
              <a:t>value </a:t>
            </a:r>
          </a:p>
          <a:p>
            <a:r>
              <a:rPr lang="en-US" dirty="0"/>
              <a:t>	-Fuel lines don't see a lot of pricing </a:t>
            </a:r>
          </a:p>
          <a:p>
            <a:r>
              <a:rPr lang="en-US" dirty="0"/>
              <a:t>	-100% check contour them</a:t>
            </a:r>
          </a:p>
          <a:p>
            <a:r>
              <a:rPr lang="en-US" dirty="0"/>
              <a:t>	-FOB is Freight on Board or FREE on board</a:t>
            </a:r>
          </a:p>
          <a:p>
            <a:r>
              <a:rPr lang="en-US" dirty="0"/>
              <a:t>	-C </a:t>
            </a:r>
            <a:r>
              <a:rPr lang="en-US" dirty="0" smtClean="0"/>
              <a:t>means Customer</a:t>
            </a:r>
            <a:endParaRPr lang="en-US" dirty="0"/>
          </a:p>
          <a:p>
            <a:r>
              <a:rPr lang="en-US" dirty="0"/>
              <a:t>	-Engineering Change Request or ECR Internally determines feasibility. </a:t>
            </a:r>
          </a:p>
          <a:p>
            <a:r>
              <a:rPr lang="en-US" dirty="0"/>
              <a:t>	-Engineering Change Number or ECN is also a new part notice </a:t>
            </a:r>
          </a:p>
          <a:p>
            <a:r>
              <a:rPr lang="en-US" dirty="0"/>
              <a:t>	-RYC typically means that the Y means that is what other quotes are </a:t>
            </a:r>
            <a:r>
              <a:rPr lang="en-US" dirty="0" smtClean="0"/>
              <a:t>based lined </a:t>
            </a:r>
            <a:r>
              <a:rPr lang="en-US" dirty="0"/>
              <a:t>or based upon</a:t>
            </a:r>
          </a:p>
          <a:p>
            <a:r>
              <a:rPr lang="en-US" dirty="0"/>
              <a:t>	- quotes with -1-1 are delta </a:t>
            </a:r>
            <a:r>
              <a:rPr lang="en-US" dirty="0" smtClean="0"/>
              <a:t>quotes </a:t>
            </a:r>
            <a:r>
              <a:rPr lang="en-US" dirty="0"/>
              <a:t>from baseline of so and so</a:t>
            </a:r>
          </a:p>
          <a:p>
            <a:r>
              <a:rPr lang="en-US" dirty="0"/>
              <a:t>	-VC is voided and closed</a:t>
            </a:r>
          </a:p>
          <a:p>
            <a:r>
              <a:rPr lang="en-US" dirty="0"/>
              <a:t>	</a:t>
            </a:r>
            <a:r>
              <a:rPr lang="en-US" dirty="0" smtClean="0"/>
              <a:t>-”I” </a:t>
            </a:r>
            <a:r>
              <a:rPr lang="en-US" dirty="0"/>
              <a:t>is internal </a:t>
            </a:r>
          </a:p>
          <a:p>
            <a:r>
              <a:rPr lang="en-US" dirty="0"/>
              <a:t>	</a:t>
            </a:r>
            <a:r>
              <a:rPr lang="en-US" dirty="0" smtClean="0"/>
              <a:t>-”C” </a:t>
            </a:r>
            <a:r>
              <a:rPr lang="en-US" dirty="0"/>
              <a:t>is closed</a:t>
            </a:r>
          </a:p>
          <a:p>
            <a:r>
              <a:rPr lang="en-US" dirty="0"/>
              <a:t>	-Various maybe all one customer or all different </a:t>
            </a:r>
          </a:p>
          <a:p>
            <a:r>
              <a:rPr lang="en-US" dirty="0"/>
              <a:t>	-Redraw or No cost change </a:t>
            </a:r>
          </a:p>
          <a:p>
            <a:r>
              <a:rPr lang="en-US" dirty="0"/>
              <a:t>	-Theoretical Length </a:t>
            </a:r>
          </a:p>
          <a:p>
            <a:r>
              <a:rPr lang="da-DK" dirty="0"/>
              <a:t>		-Tube B</a:t>
            </a:r>
            <a:r>
              <a:rPr lang="da-DK" dirty="0" smtClean="0"/>
              <a:t>asher </a:t>
            </a:r>
            <a:endParaRPr lang="da-DK" dirty="0"/>
          </a:p>
          <a:p>
            <a:r>
              <a:rPr lang="de-DE" dirty="0"/>
              <a:t>		</a:t>
            </a:r>
            <a:r>
              <a:rPr lang="de-DE" dirty="0" smtClean="0"/>
              <a:t>-</a:t>
            </a:r>
            <a:r>
              <a:rPr lang="de-DE" dirty="0"/>
              <a:t>B</a:t>
            </a:r>
            <a:r>
              <a:rPr lang="de-DE" dirty="0" smtClean="0"/>
              <a:t>ends </a:t>
            </a:r>
            <a:endParaRPr lang="de-DE" dirty="0"/>
          </a:p>
          <a:p>
            <a:r>
              <a:rPr lang="en-US" dirty="0"/>
              <a:t>		-Braze </a:t>
            </a:r>
            <a:r>
              <a:rPr lang="en-US" dirty="0" smtClean="0"/>
              <a:t>BLK </a:t>
            </a:r>
            <a:r>
              <a:rPr lang="en-US" dirty="0"/>
              <a:t>offsets</a:t>
            </a:r>
          </a:p>
        </p:txBody>
      </p:sp>
    </p:spTree>
    <p:extLst>
      <p:ext uri="{BB962C8B-B14F-4D97-AF65-F5344CB8AC3E}">
        <p14:creationId xmlns:p14="http://schemas.microsoft.com/office/powerpoint/2010/main" xmlns="" val="275978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2 Production and Manufacturing</a:t>
            </a:r>
            <a:endParaRPr lang="en-US" dirty="0"/>
          </a:p>
        </p:txBody>
      </p:sp>
      <p:sp>
        <p:nvSpPr>
          <p:cNvPr id="3" name="Content Placeholder 2"/>
          <p:cNvSpPr>
            <a:spLocks noGrp="1"/>
          </p:cNvSpPr>
          <p:nvPr>
            <p:ph type="subTitle" idx="1"/>
          </p:nvPr>
        </p:nvSpPr>
        <p:spPr/>
        <p:txBody>
          <a:bodyPr>
            <a:normAutofit fontScale="85000" lnSpcReduction="20000"/>
          </a:bodyPr>
          <a:lstStyle/>
          <a:p>
            <a:r>
              <a:rPr lang="en-US" dirty="0"/>
              <a:t>My </a:t>
            </a:r>
            <a:r>
              <a:rPr lang="en-US" dirty="0" smtClean="0"/>
              <a:t>advisors </a:t>
            </a:r>
            <a:r>
              <a:rPr lang="en-US" dirty="0"/>
              <a:t>for Plant 2:</a:t>
            </a:r>
          </a:p>
          <a:p>
            <a:pPr lvl="1"/>
            <a:r>
              <a:rPr lang="en-US" dirty="0" smtClean="0"/>
              <a:t>David West- Manufacturing Engineer</a:t>
            </a:r>
          </a:p>
          <a:p>
            <a:pPr lvl="1"/>
            <a:r>
              <a:rPr lang="en-US" dirty="0" smtClean="0"/>
              <a:t>Randal Blair- Manufacturing Engineer</a:t>
            </a:r>
          </a:p>
          <a:p>
            <a:pPr lvl="1"/>
            <a:r>
              <a:rPr lang="en-US" dirty="0" smtClean="0"/>
              <a:t>Matt Smith- Operations Manager</a:t>
            </a:r>
          </a:p>
          <a:p>
            <a:pPr lvl="1"/>
            <a:r>
              <a:rPr lang="en-US" dirty="0" smtClean="0"/>
              <a:t>Will Milligan- Quality Engineer</a:t>
            </a:r>
          </a:p>
          <a:p>
            <a:pPr lvl="1"/>
            <a:r>
              <a:rPr lang="en-US" dirty="0" smtClean="0"/>
              <a:t>Jamie Mattox- Quality Engineer</a:t>
            </a:r>
          </a:p>
          <a:p>
            <a:pPr marL="0" indent="0">
              <a:buNone/>
            </a:pPr>
            <a:endParaRPr lang="en-US" dirty="0"/>
          </a:p>
        </p:txBody>
      </p:sp>
    </p:spTree>
    <p:extLst>
      <p:ext uri="{BB962C8B-B14F-4D97-AF65-F5344CB8AC3E}">
        <p14:creationId xmlns:p14="http://schemas.microsoft.com/office/powerpoint/2010/main" xmlns="" val="70049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Benders</a:t>
            </a:r>
            <a:endParaRPr lang="en-US" dirty="0"/>
          </a:p>
        </p:txBody>
      </p:sp>
      <p:pic>
        <p:nvPicPr>
          <p:cNvPr id="4" name="Content Placeholder 3" descr="IMG_1166.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882291" y="2366873"/>
            <a:ext cx="5059992" cy="2998514"/>
          </a:xfrm>
        </p:spPr>
      </p:pic>
      <p:sp>
        <p:nvSpPr>
          <p:cNvPr id="5" name="TextBox 4"/>
          <p:cNvSpPr txBox="1"/>
          <p:nvPr/>
        </p:nvSpPr>
        <p:spPr>
          <a:xfrm>
            <a:off x="3612444" y="1524000"/>
            <a:ext cx="5074356" cy="3139321"/>
          </a:xfrm>
          <a:prstGeom prst="rect">
            <a:avLst/>
          </a:prstGeom>
          <a:noFill/>
        </p:spPr>
        <p:txBody>
          <a:bodyPr wrap="square" rtlCol="0">
            <a:spAutoFit/>
          </a:bodyPr>
          <a:lstStyle/>
          <a:p>
            <a:r>
              <a:rPr lang="en-US" dirty="0" smtClean="0"/>
              <a:t>-Here are points taken from a </a:t>
            </a:r>
            <a:r>
              <a:rPr lang="en-US" dirty="0"/>
              <a:t>H</a:t>
            </a:r>
            <a:r>
              <a:rPr lang="en-US" dirty="0" smtClean="0"/>
              <a:t>onda part and placed into a program called “Tube Basher”. </a:t>
            </a:r>
          </a:p>
          <a:p>
            <a:r>
              <a:rPr lang="en-US" dirty="0"/>
              <a:t>	</a:t>
            </a:r>
            <a:r>
              <a:rPr lang="en-US" dirty="0" smtClean="0"/>
              <a:t>-Tube Basher allows the user to use their own specific coordinate points to create a table of bends. </a:t>
            </a:r>
          </a:p>
          <a:p>
            <a:r>
              <a:rPr lang="en-US" dirty="0"/>
              <a:t>	</a:t>
            </a:r>
            <a:r>
              <a:rPr lang="en-US" dirty="0" smtClean="0"/>
              <a:t>-These bends have starting points, rotation, and even angles. </a:t>
            </a:r>
          </a:p>
          <a:p>
            <a:r>
              <a:rPr lang="en-US" dirty="0" smtClean="0"/>
              <a:t>-This program will be placed into a bender allowing for a regular straight tube to become bent into several different bends. </a:t>
            </a:r>
          </a:p>
          <a:p>
            <a:endParaRPr lang="en-US" dirty="0"/>
          </a:p>
        </p:txBody>
      </p:sp>
    </p:spTree>
    <p:extLst>
      <p:ext uri="{BB962C8B-B14F-4D97-AF65-F5344CB8AC3E}">
        <p14:creationId xmlns:p14="http://schemas.microsoft.com/office/powerpoint/2010/main" xmlns="" val="169245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Benders</a:t>
            </a:r>
            <a:endParaRPr lang="en-US" dirty="0"/>
          </a:p>
        </p:txBody>
      </p:sp>
      <p:pic>
        <p:nvPicPr>
          <p:cNvPr id="4" name="Content Placeholder 3" descr="IMG_116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62688" y="2343888"/>
            <a:ext cx="4024901" cy="2385126"/>
          </a:xfrm>
        </p:spPr>
      </p:pic>
      <p:pic>
        <p:nvPicPr>
          <p:cNvPr id="5" name="Picture 4" descr="IMG_1163.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5286451" y="2009764"/>
            <a:ext cx="3886113" cy="2914585"/>
          </a:xfrm>
          <a:prstGeom prst="rect">
            <a:avLst/>
          </a:prstGeom>
        </p:spPr>
      </p:pic>
      <p:sp>
        <p:nvSpPr>
          <p:cNvPr id="6" name="TextBox 5"/>
          <p:cNvSpPr txBox="1"/>
          <p:nvPr/>
        </p:nvSpPr>
        <p:spPr>
          <a:xfrm>
            <a:off x="3005667" y="1524000"/>
            <a:ext cx="2568222" cy="1754327"/>
          </a:xfrm>
          <a:prstGeom prst="rect">
            <a:avLst/>
          </a:prstGeom>
          <a:noFill/>
        </p:spPr>
        <p:txBody>
          <a:bodyPr wrap="square" rtlCol="0">
            <a:spAutoFit/>
          </a:bodyPr>
          <a:lstStyle/>
          <a:p>
            <a:r>
              <a:rPr lang="en-US" dirty="0" smtClean="0"/>
              <a:t>-Benders take a completely straight tube and bend it to the specific angle, rotation and length to which the operator inputs. </a:t>
            </a:r>
            <a:endParaRPr lang="en-US" dirty="0"/>
          </a:p>
        </p:txBody>
      </p:sp>
      <p:sp>
        <p:nvSpPr>
          <p:cNvPr id="7" name="TextBox 6"/>
          <p:cNvSpPr txBox="1"/>
          <p:nvPr/>
        </p:nvSpPr>
        <p:spPr>
          <a:xfrm>
            <a:off x="3152588" y="4019176"/>
            <a:ext cx="2421301" cy="2031325"/>
          </a:xfrm>
          <a:prstGeom prst="rect">
            <a:avLst/>
          </a:prstGeom>
          <a:noFill/>
        </p:spPr>
        <p:txBody>
          <a:bodyPr wrap="square" rtlCol="0">
            <a:spAutoFit/>
          </a:bodyPr>
          <a:lstStyle/>
          <a:p>
            <a:r>
              <a:rPr lang="en-US" dirty="0" smtClean="0"/>
              <a:t>-Keep in mind you must setup the machine to the specific length of tube before you bend. If not, bends will be inaccurate</a:t>
            </a:r>
          </a:p>
        </p:txBody>
      </p:sp>
    </p:spTree>
    <p:extLst>
      <p:ext uri="{BB962C8B-B14F-4D97-AF65-F5344CB8AC3E}">
        <p14:creationId xmlns:p14="http://schemas.microsoft.com/office/powerpoint/2010/main" xmlns="" val="87127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Benders</a:t>
            </a:r>
            <a:endParaRPr lang="en-US" dirty="0"/>
          </a:p>
        </p:txBody>
      </p:sp>
      <p:pic>
        <p:nvPicPr>
          <p:cNvPr id="4" name="Content Placeholder 3" descr="IMG_116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199" y="1381703"/>
            <a:ext cx="7150505" cy="4237336"/>
          </a:xfrm>
        </p:spPr>
      </p:pic>
      <p:sp>
        <p:nvSpPr>
          <p:cNvPr id="5" name="TextBox 4"/>
          <p:cNvSpPr txBox="1"/>
          <p:nvPr/>
        </p:nvSpPr>
        <p:spPr>
          <a:xfrm>
            <a:off x="701343" y="5732776"/>
            <a:ext cx="4302038" cy="646331"/>
          </a:xfrm>
          <a:prstGeom prst="rect">
            <a:avLst/>
          </a:prstGeom>
          <a:noFill/>
        </p:spPr>
        <p:txBody>
          <a:bodyPr wrap="square" rtlCol="0">
            <a:spAutoFit/>
          </a:bodyPr>
          <a:lstStyle/>
          <a:p>
            <a:r>
              <a:rPr lang="en-US" dirty="0" smtClean="0"/>
              <a:t>Finished product after all bends are completed! </a:t>
            </a:r>
            <a:endParaRPr lang="en-US" dirty="0"/>
          </a:p>
        </p:txBody>
      </p:sp>
    </p:spTree>
    <p:extLst>
      <p:ext uri="{BB962C8B-B14F-4D97-AF65-F5344CB8AC3E}">
        <p14:creationId xmlns:p14="http://schemas.microsoft.com/office/powerpoint/2010/main" xmlns="" val="78872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benders </a:t>
            </a:r>
            <a:endParaRPr lang="en-US" dirty="0"/>
          </a:p>
        </p:txBody>
      </p:sp>
      <p:pic>
        <p:nvPicPr>
          <p:cNvPr id="4" name="Content Placeholder 3" descr="IMG_1185.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600200"/>
            <a:ext cx="4763911" cy="2823058"/>
          </a:xfrm>
        </p:spPr>
      </p:pic>
      <p:pic>
        <p:nvPicPr>
          <p:cNvPr id="5" name="Picture 4" descr="IMG_1187.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399852" y="1615147"/>
            <a:ext cx="3744148" cy="2808111"/>
          </a:xfrm>
          <a:prstGeom prst="rect">
            <a:avLst/>
          </a:prstGeom>
        </p:spPr>
      </p:pic>
      <p:sp>
        <p:nvSpPr>
          <p:cNvPr id="6" name="TextBox 5"/>
          <p:cNvSpPr txBox="1"/>
          <p:nvPr/>
        </p:nvSpPr>
        <p:spPr>
          <a:xfrm>
            <a:off x="551655" y="4836035"/>
            <a:ext cx="7954093" cy="1200329"/>
          </a:xfrm>
          <a:prstGeom prst="rect">
            <a:avLst/>
          </a:prstGeom>
          <a:noFill/>
        </p:spPr>
        <p:txBody>
          <a:bodyPr wrap="square" rtlCol="0">
            <a:spAutoFit/>
          </a:bodyPr>
          <a:lstStyle/>
          <a:p>
            <a:r>
              <a:rPr lang="en-US" dirty="0" smtClean="0"/>
              <a:t>-The bender above bends from both sides at the same time.</a:t>
            </a:r>
          </a:p>
          <a:p>
            <a:r>
              <a:rPr lang="en-US" dirty="0" smtClean="0"/>
              <a:t>-If the bender cannot grab the tube from the other side it will “reject” the tube causing it to fall to the ground. </a:t>
            </a:r>
          </a:p>
          <a:p>
            <a:r>
              <a:rPr lang="en-US" dirty="0"/>
              <a:t>	</a:t>
            </a:r>
            <a:r>
              <a:rPr lang="en-US" dirty="0" smtClean="0"/>
              <a:t>-Operator must shutdown the bender in order to fix this problem</a:t>
            </a:r>
            <a:endParaRPr lang="en-US" dirty="0"/>
          </a:p>
        </p:txBody>
      </p:sp>
    </p:spTree>
    <p:extLst>
      <p:ext uri="{BB962C8B-B14F-4D97-AF65-F5344CB8AC3E}">
        <p14:creationId xmlns:p14="http://schemas.microsoft.com/office/powerpoint/2010/main" xmlns="" val="178119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3 Prototype </a:t>
            </a:r>
            <a:endParaRPr lang="en-US" dirty="0"/>
          </a:p>
        </p:txBody>
      </p:sp>
      <p:sp>
        <p:nvSpPr>
          <p:cNvPr id="3" name="Content Placeholder 2"/>
          <p:cNvSpPr>
            <a:spLocks noGrp="1"/>
          </p:cNvSpPr>
          <p:nvPr>
            <p:ph type="subTitle" idx="1"/>
          </p:nvPr>
        </p:nvSpPr>
        <p:spPr/>
        <p:txBody>
          <a:bodyPr>
            <a:normAutofit fontScale="92500" lnSpcReduction="10000"/>
          </a:bodyPr>
          <a:lstStyle/>
          <a:p>
            <a:r>
              <a:rPr lang="en-US" dirty="0" smtClean="0"/>
              <a:t>My advisors for Plant 1:</a:t>
            </a:r>
          </a:p>
          <a:p>
            <a:pPr lvl="1"/>
            <a:r>
              <a:rPr lang="en-US" dirty="0" smtClean="0"/>
              <a:t>Dave Roberts- Prototype Supervisor</a:t>
            </a:r>
          </a:p>
          <a:p>
            <a:pPr lvl="1"/>
            <a:r>
              <a:rPr lang="en-US" dirty="0" smtClean="0"/>
              <a:t>Greg </a:t>
            </a:r>
            <a:r>
              <a:rPr lang="en-US" dirty="0" err="1" smtClean="0"/>
              <a:t>Arndit</a:t>
            </a:r>
            <a:r>
              <a:rPr lang="en-US" dirty="0" smtClean="0"/>
              <a:t> - Prototype</a:t>
            </a:r>
          </a:p>
          <a:p>
            <a:pPr lvl="1"/>
            <a:r>
              <a:rPr lang="en-US" dirty="0" smtClean="0"/>
              <a:t>Kathy Neal – Prototype</a:t>
            </a:r>
          </a:p>
          <a:p>
            <a:pPr lvl="1"/>
            <a:r>
              <a:rPr lang="en-US" dirty="0" smtClean="0"/>
              <a:t>Lonnie Reeder- Prototype</a:t>
            </a:r>
          </a:p>
        </p:txBody>
      </p:sp>
    </p:spTree>
    <p:extLst>
      <p:ext uri="{BB962C8B-B14F-4D97-AF65-F5344CB8AC3E}">
        <p14:creationId xmlns:p14="http://schemas.microsoft.com/office/powerpoint/2010/main" xmlns="" val="195466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Bending</a:t>
            </a:r>
            <a:endParaRPr lang="en-US" dirty="0"/>
          </a:p>
        </p:txBody>
      </p:sp>
      <p:pic>
        <p:nvPicPr>
          <p:cNvPr id="4" name="Content Placeholder 3" descr="IMG_1203.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95472" y="2420941"/>
            <a:ext cx="4403165" cy="2609283"/>
          </a:xfrm>
        </p:spPr>
      </p:pic>
      <p:pic>
        <p:nvPicPr>
          <p:cNvPr id="5" name="Picture 4" descr="IMG_1205.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481293" y="1524000"/>
            <a:ext cx="4586942" cy="3440207"/>
          </a:xfrm>
          <a:prstGeom prst="rect">
            <a:avLst/>
          </a:prstGeom>
        </p:spPr>
      </p:pic>
      <p:sp>
        <p:nvSpPr>
          <p:cNvPr id="6" name="TextBox 5"/>
          <p:cNvSpPr txBox="1"/>
          <p:nvPr/>
        </p:nvSpPr>
        <p:spPr>
          <a:xfrm>
            <a:off x="3481293" y="5128684"/>
            <a:ext cx="4975413" cy="646331"/>
          </a:xfrm>
          <a:prstGeom prst="rect">
            <a:avLst/>
          </a:prstGeom>
          <a:noFill/>
        </p:spPr>
        <p:txBody>
          <a:bodyPr wrap="square" rtlCol="0">
            <a:spAutoFit/>
          </a:bodyPr>
          <a:lstStyle/>
          <a:p>
            <a:r>
              <a:rPr lang="en-US" dirty="0" smtClean="0"/>
              <a:t>-Above and left: Greg hand bends an IHX part to specific </a:t>
            </a:r>
            <a:r>
              <a:rPr lang="en-US" dirty="0" err="1" smtClean="0"/>
              <a:t>x,y</a:t>
            </a:r>
            <a:r>
              <a:rPr lang="en-US" dirty="0" smtClean="0"/>
              <a:t> and z coordinates. </a:t>
            </a:r>
            <a:endParaRPr lang="en-US" dirty="0"/>
          </a:p>
        </p:txBody>
      </p:sp>
    </p:spTree>
    <p:extLst>
      <p:ext uri="{BB962C8B-B14F-4D97-AF65-F5344CB8AC3E}">
        <p14:creationId xmlns:p14="http://schemas.microsoft.com/office/powerpoint/2010/main" xmlns="" val="3889601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Roamers</a:t>
            </a:r>
            <a:endParaRPr lang="en-US" dirty="0"/>
          </a:p>
        </p:txBody>
      </p:sp>
      <p:pic>
        <p:nvPicPr>
          <p:cNvPr id="4" name="Content Placeholder 3" descr="IMG_117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386376" y="1524000"/>
            <a:ext cx="4496068" cy="2664337"/>
          </a:xfrm>
        </p:spPr>
      </p:pic>
      <p:pic>
        <p:nvPicPr>
          <p:cNvPr id="5" name="Picture 4" descr="IMG_1208.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134352" y="1524000"/>
            <a:ext cx="3724088" cy="2793066"/>
          </a:xfrm>
          <a:prstGeom prst="rect">
            <a:avLst/>
          </a:prstGeom>
        </p:spPr>
      </p:pic>
      <p:sp>
        <p:nvSpPr>
          <p:cNvPr id="6" name="TextBox 5"/>
          <p:cNvSpPr txBox="1"/>
          <p:nvPr/>
        </p:nvSpPr>
        <p:spPr>
          <a:xfrm>
            <a:off x="457201" y="4459111"/>
            <a:ext cx="4425243" cy="2031325"/>
          </a:xfrm>
          <a:prstGeom prst="rect">
            <a:avLst/>
          </a:prstGeom>
          <a:noFill/>
        </p:spPr>
        <p:txBody>
          <a:bodyPr wrap="square" rtlCol="0">
            <a:spAutoFit/>
          </a:bodyPr>
          <a:lstStyle/>
          <a:p>
            <a:r>
              <a:rPr lang="en-US" dirty="0" smtClean="0"/>
              <a:t>-Roamers are “claw-like” tools that allow the user to accurately construct an image on screen. </a:t>
            </a:r>
          </a:p>
          <a:p>
            <a:r>
              <a:rPr lang="en-US" dirty="0"/>
              <a:t>	</a:t>
            </a:r>
            <a:r>
              <a:rPr lang="en-US" dirty="0" smtClean="0"/>
              <a:t>-With that image the user can print out a list of coordinates that tell the user the bend #, length, rotation, angle and even the start bend position. </a:t>
            </a:r>
            <a:endParaRPr lang="en-US" dirty="0"/>
          </a:p>
        </p:txBody>
      </p:sp>
      <p:sp>
        <p:nvSpPr>
          <p:cNvPr id="7" name="TextBox 6"/>
          <p:cNvSpPr txBox="1"/>
          <p:nvPr/>
        </p:nvSpPr>
        <p:spPr>
          <a:xfrm>
            <a:off x="5926667" y="4600222"/>
            <a:ext cx="2760133" cy="1200329"/>
          </a:xfrm>
          <a:prstGeom prst="rect">
            <a:avLst/>
          </a:prstGeom>
          <a:noFill/>
        </p:spPr>
        <p:txBody>
          <a:bodyPr wrap="square" rtlCol="0">
            <a:spAutoFit/>
          </a:bodyPr>
          <a:lstStyle/>
          <a:p>
            <a:r>
              <a:rPr lang="en-US" dirty="0" smtClean="0"/>
              <a:t>-Above pictures we see Greg using the roamer to measure an IHX part he hand bent himself. </a:t>
            </a:r>
            <a:endParaRPr lang="en-US" dirty="0"/>
          </a:p>
        </p:txBody>
      </p:sp>
    </p:spTree>
    <p:extLst>
      <p:ext uri="{BB962C8B-B14F-4D97-AF65-F5344CB8AC3E}">
        <p14:creationId xmlns:p14="http://schemas.microsoft.com/office/powerpoint/2010/main" xmlns="" val="12374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4 Prototype</a:t>
            </a:r>
            <a:endParaRPr lang="en-US" dirty="0"/>
          </a:p>
        </p:txBody>
      </p:sp>
      <p:sp>
        <p:nvSpPr>
          <p:cNvPr id="3" name="Content Placeholder 2"/>
          <p:cNvSpPr>
            <a:spLocks noGrp="1"/>
          </p:cNvSpPr>
          <p:nvPr>
            <p:ph type="subTitle" idx="1"/>
          </p:nvPr>
        </p:nvSpPr>
        <p:spPr/>
        <p:txBody>
          <a:bodyPr/>
          <a:lstStyle/>
          <a:p>
            <a:r>
              <a:rPr lang="en-US" dirty="0"/>
              <a:t>My </a:t>
            </a:r>
            <a:r>
              <a:rPr lang="en-US" dirty="0" smtClean="0"/>
              <a:t>advisors </a:t>
            </a:r>
            <a:r>
              <a:rPr lang="en-US" dirty="0"/>
              <a:t>for Plant </a:t>
            </a:r>
            <a:r>
              <a:rPr lang="en-US" dirty="0" smtClean="0"/>
              <a:t>1:</a:t>
            </a:r>
          </a:p>
          <a:p>
            <a:pPr lvl="1"/>
            <a:r>
              <a:rPr lang="en-US" dirty="0" smtClean="0"/>
              <a:t>Robert Lamb - Lab Supervisor</a:t>
            </a:r>
          </a:p>
          <a:p>
            <a:pPr lvl="1"/>
            <a:r>
              <a:rPr lang="en-US" dirty="0" smtClean="0"/>
              <a:t>Brandon – Lab Technician </a:t>
            </a:r>
          </a:p>
          <a:p>
            <a:pPr lvl="1">
              <a:buNone/>
            </a:pPr>
            <a:endParaRPr lang="en-US" dirty="0"/>
          </a:p>
          <a:p>
            <a:endParaRPr lang="en-US" dirty="0"/>
          </a:p>
        </p:txBody>
      </p:sp>
    </p:spTree>
    <p:extLst>
      <p:ext uri="{BB962C8B-B14F-4D97-AF65-F5344CB8AC3E}">
        <p14:creationId xmlns:p14="http://schemas.microsoft.com/office/powerpoint/2010/main" xmlns="" val="86639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Valuable lessons</a:t>
            </a:r>
            <a:endParaRPr lang="en-US" dirty="0"/>
          </a:p>
        </p:txBody>
      </p:sp>
      <p:sp>
        <p:nvSpPr>
          <p:cNvPr id="3" name="Content Placeholder 2"/>
          <p:cNvSpPr>
            <a:spLocks noGrp="1"/>
          </p:cNvSpPr>
          <p:nvPr>
            <p:ph idx="1"/>
          </p:nvPr>
        </p:nvSpPr>
        <p:spPr/>
        <p:txBody>
          <a:bodyPr/>
          <a:lstStyle/>
          <a:p>
            <a:r>
              <a:rPr lang="en-US" dirty="0" smtClean="0"/>
              <a:t>Ready Fire Aim</a:t>
            </a:r>
          </a:p>
          <a:p>
            <a:pPr lvl="1"/>
            <a:r>
              <a:rPr lang="en-US" dirty="0" smtClean="0"/>
              <a:t>Start and Try to do something. </a:t>
            </a:r>
          </a:p>
          <a:p>
            <a:pPr lvl="1"/>
            <a:endParaRPr lang="en-US" dirty="0"/>
          </a:p>
          <a:p>
            <a:r>
              <a:rPr lang="en-US" dirty="0" smtClean="0"/>
              <a:t>Ask questions</a:t>
            </a:r>
          </a:p>
          <a:p>
            <a:pPr lvl="1"/>
            <a:r>
              <a:rPr lang="en-US" dirty="0" smtClean="0"/>
              <a:t>There’s nothing wrong with asking questions. </a:t>
            </a:r>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xmlns="" val="191914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Brazing</a:t>
            </a:r>
            <a:endParaRPr lang="en-US" dirty="0"/>
          </a:p>
        </p:txBody>
      </p:sp>
      <p:pic>
        <p:nvPicPr>
          <p:cNvPr id="5" name="Picture 4" descr="IMG_1221.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5400000">
            <a:off x="4209815" y="2142537"/>
            <a:ext cx="4948296" cy="3711222"/>
          </a:xfrm>
          <a:prstGeom prst="rect">
            <a:avLst/>
          </a:prstGeom>
        </p:spPr>
      </p:pic>
      <p:sp>
        <p:nvSpPr>
          <p:cNvPr id="7" name="TextBox 6"/>
          <p:cNvSpPr txBox="1"/>
          <p:nvPr/>
        </p:nvSpPr>
        <p:spPr>
          <a:xfrm>
            <a:off x="457200" y="1524000"/>
            <a:ext cx="3987800" cy="5078313"/>
          </a:xfrm>
          <a:prstGeom prst="rect">
            <a:avLst/>
          </a:prstGeom>
          <a:noFill/>
        </p:spPr>
        <p:txBody>
          <a:bodyPr wrap="square" rtlCol="0">
            <a:spAutoFit/>
          </a:bodyPr>
          <a:lstStyle/>
          <a:p>
            <a:r>
              <a:rPr lang="en-US" dirty="0" smtClean="0"/>
              <a:t>-A process of joining metals together</a:t>
            </a:r>
          </a:p>
          <a:p>
            <a:endParaRPr lang="en-US" dirty="0" smtClean="0"/>
          </a:p>
          <a:p>
            <a:r>
              <a:rPr lang="en-US" dirty="0" smtClean="0"/>
              <a:t>-Parts are heated until the filler melts and is drawn by capillary force into the joint</a:t>
            </a:r>
          </a:p>
          <a:p>
            <a:r>
              <a:rPr lang="en-US" dirty="0"/>
              <a:t>	</a:t>
            </a:r>
            <a:r>
              <a:rPr lang="en-US" dirty="0" smtClean="0"/>
              <a:t>-Braze washers/rings are used in the following braze pictures. </a:t>
            </a:r>
          </a:p>
          <a:p>
            <a:endParaRPr lang="en-US" dirty="0" smtClean="0"/>
          </a:p>
          <a:p>
            <a:r>
              <a:rPr lang="en-US" dirty="0"/>
              <a:t>-</a:t>
            </a:r>
            <a:r>
              <a:rPr lang="en-US" dirty="0" smtClean="0"/>
              <a:t>The flux applied at the joint stimulates a suitable environment </a:t>
            </a:r>
          </a:p>
          <a:p>
            <a:r>
              <a:rPr lang="en-US" dirty="0"/>
              <a:t>	</a:t>
            </a:r>
            <a:r>
              <a:rPr lang="en-US" dirty="0" smtClean="0"/>
              <a:t>-Flux also cleans the brazing surface. </a:t>
            </a:r>
          </a:p>
          <a:p>
            <a:endParaRPr lang="en-US" dirty="0"/>
          </a:p>
          <a:p>
            <a:r>
              <a:rPr lang="en-US" dirty="0" smtClean="0"/>
              <a:t>-As the flux, braze washer and the part heat together a seal is made</a:t>
            </a:r>
          </a:p>
          <a:p>
            <a:r>
              <a:rPr lang="en-US" dirty="0"/>
              <a:t>	</a:t>
            </a:r>
            <a:r>
              <a:rPr lang="en-US" dirty="0" smtClean="0"/>
              <a:t>-Process is similar to soldering but heated to a higher melting point. </a:t>
            </a:r>
          </a:p>
        </p:txBody>
      </p:sp>
    </p:spTree>
    <p:extLst>
      <p:ext uri="{BB962C8B-B14F-4D97-AF65-F5344CB8AC3E}">
        <p14:creationId xmlns:p14="http://schemas.microsoft.com/office/powerpoint/2010/main" xmlns="" val="2290426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Brazing</a:t>
            </a:r>
            <a:endParaRPr lang="en-US" dirty="0"/>
          </a:p>
        </p:txBody>
      </p:sp>
      <p:pic>
        <p:nvPicPr>
          <p:cNvPr id="4" name="Content Placeholder 3" descr="IMG_128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519551" y="2641861"/>
            <a:ext cx="4794956" cy="2841455"/>
          </a:xfrm>
        </p:spPr>
      </p:pic>
      <p:sp>
        <p:nvSpPr>
          <p:cNvPr id="5" name="TextBox 4"/>
          <p:cNvSpPr txBox="1"/>
          <p:nvPr/>
        </p:nvSpPr>
        <p:spPr>
          <a:xfrm>
            <a:off x="3852333" y="1524000"/>
            <a:ext cx="4388556" cy="4801314"/>
          </a:xfrm>
          <a:prstGeom prst="rect">
            <a:avLst/>
          </a:prstGeom>
          <a:noFill/>
        </p:spPr>
        <p:txBody>
          <a:bodyPr wrap="square" rtlCol="0">
            <a:spAutoFit/>
          </a:bodyPr>
          <a:lstStyle/>
          <a:p>
            <a:r>
              <a:rPr lang="en-US" dirty="0" smtClean="0"/>
              <a:t>-It is usually advised to keep the torch at an angle while using a pendulum motion allowing the flux, braze and part to completely seal together. </a:t>
            </a:r>
          </a:p>
          <a:p>
            <a:endParaRPr lang="en-US" dirty="0" smtClean="0"/>
          </a:p>
          <a:p>
            <a:r>
              <a:rPr lang="en-US" dirty="0" smtClean="0"/>
              <a:t>-Also keep in mind gas pressure should be kept low so that the flame can be readily adjusted by means of the controls on the torch</a:t>
            </a:r>
          </a:p>
          <a:p>
            <a:r>
              <a:rPr lang="en-US" dirty="0" smtClean="0"/>
              <a:t>	- no more than 4 psi (0.2758 bars)</a:t>
            </a:r>
          </a:p>
          <a:p>
            <a:endParaRPr lang="en-US" dirty="0" smtClean="0"/>
          </a:p>
          <a:p>
            <a:r>
              <a:rPr lang="en-US" dirty="0" smtClean="0"/>
              <a:t>-As temperature increases the flux looses moisture, turns white and dries out</a:t>
            </a:r>
          </a:p>
          <a:p>
            <a:r>
              <a:rPr lang="en-US" dirty="0" smtClean="0"/>
              <a:t>	-As the temperature continues to increase the flux melts and turns grey</a:t>
            </a:r>
          </a:p>
          <a:p>
            <a:endParaRPr lang="en-US" dirty="0"/>
          </a:p>
        </p:txBody>
      </p:sp>
    </p:spTree>
    <p:extLst>
      <p:ext uri="{BB962C8B-B14F-4D97-AF65-F5344CB8AC3E}">
        <p14:creationId xmlns:p14="http://schemas.microsoft.com/office/powerpoint/2010/main" xmlns="" val="129253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Brazing</a:t>
            </a:r>
            <a:endParaRPr lang="en-US" dirty="0"/>
          </a:p>
        </p:txBody>
      </p:sp>
      <p:pic>
        <p:nvPicPr>
          <p:cNvPr id="4" name="Content Placeholder 3" descr="IMG_1223.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14955" y="2176625"/>
            <a:ext cx="3790576" cy="2246267"/>
          </a:xfrm>
        </p:spPr>
      </p:pic>
      <p:pic>
        <p:nvPicPr>
          <p:cNvPr id="5" name="Picture 4" descr="IMG_1224.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003176" y="1404470"/>
            <a:ext cx="4168588" cy="3126441"/>
          </a:xfrm>
          <a:prstGeom prst="rect">
            <a:avLst/>
          </a:prstGeom>
        </p:spPr>
      </p:pic>
      <p:sp>
        <p:nvSpPr>
          <p:cNvPr id="6" name="TextBox 5"/>
          <p:cNvSpPr txBox="1"/>
          <p:nvPr/>
        </p:nvSpPr>
        <p:spPr>
          <a:xfrm>
            <a:off x="457199" y="5458029"/>
            <a:ext cx="7595736" cy="1200329"/>
          </a:xfrm>
          <a:prstGeom prst="rect">
            <a:avLst/>
          </a:prstGeom>
          <a:noFill/>
        </p:spPr>
        <p:txBody>
          <a:bodyPr wrap="square" rtlCol="0">
            <a:spAutoFit/>
          </a:bodyPr>
          <a:lstStyle/>
          <a:p>
            <a:r>
              <a:rPr lang="en-US" dirty="0" smtClean="0"/>
              <a:t>-</a:t>
            </a:r>
            <a:r>
              <a:rPr lang="en-US" b="1" dirty="0" smtClean="0"/>
              <a:t>First step</a:t>
            </a:r>
            <a:r>
              <a:rPr lang="en-US" dirty="0" smtClean="0"/>
              <a:t>, place the material you want to join together and attach it to a braze washer</a:t>
            </a:r>
          </a:p>
          <a:p>
            <a:r>
              <a:rPr lang="en-US" dirty="0"/>
              <a:t>	</a:t>
            </a:r>
            <a:r>
              <a:rPr lang="en-US" dirty="0" smtClean="0"/>
              <a:t>-In the picture above a Valve Core and braze washer was used to join with a suction tube</a:t>
            </a:r>
            <a:endParaRPr lang="en-US" dirty="0"/>
          </a:p>
        </p:txBody>
      </p:sp>
    </p:spTree>
    <p:extLst>
      <p:ext uri="{BB962C8B-B14F-4D97-AF65-F5344CB8AC3E}">
        <p14:creationId xmlns:p14="http://schemas.microsoft.com/office/powerpoint/2010/main" xmlns="" val="411546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Brazing</a:t>
            </a:r>
            <a:endParaRPr lang="en-US" dirty="0"/>
          </a:p>
        </p:txBody>
      </p:sp>
      <p:pic>
        <p:nvPicPr>
          <p:cNvPr id="4" name="Content Placeholder 3" descr="IMG_1225.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t="39509" r="26420" b="33440"/>
          <a:stretch/>
        </p:blipFill>
        <p:spPr>
          <a:xfrm rot="5400000">
            <a:off x="-662837" y="2524505"/>
            <a:ext cx="3092831" cy="852757"/>
          </a:xfrm>
        </p:spPr>
      </p:pic>
      <p:pic>
        <p:nvPicPr>
          <p:cNvPr id="5" name="Picture 4" descr="IMG_1227.JPG"/>
          <p:cNvPicPr>
            <a:picLocks noChangeAspect="1"/>
          </p:cNvPicPr>
          <p:nvPr/>
        </p:nvPicPr>
        <p:blipFill rotWithShape="1">
          <a:blip r:embed="rId3" cstate="email">
            <a:extLst>
              <a:ext uri="{28A0092B-C50C-407E-A947-70E740481C1C}">
                <a14:useLocalDpi xmlns:a14="http://schemas.microsoft.com/office/drawing/2010/main" xmlns="" val="0"/>
              </a:ext>
            </a:extLst>
          </a:blip>
          <a:srcRect t="33333" r="15625" b="32971"/>
          <a:stretch/>
        </p:blipFill>
        <p:spPr>
          <a:xfrm rot="5400000">
            <a:off x="1053351" y="2487706"/>
            <a:ext cx="3092828" cy="926353"/>
          </a:xfrm>
          <a:prstGeom prst="rect">
            <a:avLst/>
          </a:prstGeom>
        </p:spPr>
      </p:pic>
      <p:pic>
        <p:nvPicPr>
          <p:cNvPr id="6" name="Picture 5" descr="IMG_1238.JPG"/>
          <p:cNvPicPr>
            <a:picLocks noChangeAspect="1"/>
          </p:cNvPicPr>
          <p:nvPr/>
        </p:nvPicPr>
        <p:blipFill rotWithShape="1">
          <a:blip r:embed="rId4" cstate="email">
            <a:extLst>
              <a:ext uri="{28A0092B-C50C-407E-A947-70E740481C1C}">
                <a14:useLocalDpi xmlns:a14="http://schemas.microsoft.com/office/drawing/2010/main" xmlns="" val="0"/>
              </a:ext>
            </a:extLst>
          </a:blip>
          <a:srcRect t="27778" r="25676" b="26576"/>
          <a:stretch/>
        </p:blipFill>
        <p:spPr>
          <a:xfrm rot="5400000">
            <a:off x="3080458" y="2238597"/>
            <a:ext cx="3092830" cy="1424575"/>
          </a:xfrm>
          <a:prstGeom prst="rect">
            <a:avLst/>
          </a:prstGeom>
        </p:spPr>
      </p:pic>
      <p:pic>
        <p:nvPicPr>
          <p:cNvPr id="7" name="Picture 6" descr="IMG_1240.JPG"/>
          <p:cNvPicPr>
            <a:picLocks noChangeAspect="1"/>
          </p:cNvPicPr>
          <p:nvPr/>
        </p:nvPicPr>
        <p:blipFill rotWithShape="1">
          <a:blip r:embed="rId5" cstate="email">
            <a:extLst>
              <a:ext uri="{28A0092B-C50C-407E-A947-70E740481C1C}">
                <a14:useLocalDpi xmlns:a14="http://schemas.microsoft.com/office/drawing/2010/main" xmlns="" val="0"/>
              </a:ext>
            </a:extLst>
          </a:blip>
          <a:srcRect t="38000" r="6000" b="31333"/>
          <a:stretch/>
        </p:blipFill>
        <p:spPr>
          <a:xfrm rot="5400000">
            <a:off x="4405019" y="2572506"/>
            <a:ext cx="3092833" cy="756757"/>
          </a:xfrm>
          <a:prstGeom prst="rect">
            <a:avLst/>
          </a:prstGeom>
        </p:spPr>
      </p:pic>
      <p:sp>
        <p:nvSpPr>
          <p:cNvPr id="8" name="TextBox 7"/>
          <p:cNvSpPr txBox="1"/>
          <p:nvPr/>
        </p:nvSpPr>
        <p:spPr>
          <a:xfrm>
            <a:off x="457200" y="4497297"/>
            <a:ext cx="421056" cy="369332"/>
          </a:xfrm>
          <a:prstGeom prst="rect">
            <a:avLst/>
          </a:prstGeom>
          <a:noFill/>
        </p:spPr>
        <p:txBody>
          <a:bodyPr wrap="square" rtlCol="0">
            <a:spAutoFit/>
          </a:bodyPr>
          <a:lstStyle/>
          <a:p>
            <a:r>
              <a:rPr lang="en-US" dirty="0" smtClean="0"/>
              <a:t>1.</a:t>
            </a:r>
            <a:endParaRPr lang="en-US" dirty="0"/>
          </a:p>
        </p:txBody>
      </p:sp>
      <p:sp>
        <p:nvSpPr>
          <p:cNvPr id="9" name="TextBox 8"/>
          <p:cNvSpPr txBox="1"/>
          <p:nvPr/>
        </p:nvSpPr>
        <p:spPr>
          <a:xfrm>
            <a:off x="2136588" y="4497297"/>
            <a:ext cx="376576" cy="369332"/>
          </a:xfrm>
          <a:prstGeom prst="rect">
            <a:avLst/>
          </a:prstGeom>
          <a:noFill/>
        </p:spPr>
        <p:txBody>
          <a:bodyPr wrap="square" rtlCol="0">
            <a:spAutoFit/>
          </a:bodyPr>
          <a:lstStyle/>
          <a:p>
            <a:r>
              <a:rPr lang="en-US" dirty="0" smtClean="0"/>
              <a:t>2.</a:t>
            </a:r>
            <a:endParaRPr lang="en-US" dirty="0"/>
          </a:p>
        </p:txBody>
      </p:sp>
      <p:sp>
        <p:nvSpPr>
          <p:cNvPr id="10" name="TextBox 9"/>
          <p:cNvSpPr txBox="1"/>
          <p:nvPr/>
        </p:nvSpPr>
        <p:spPr>
          <a:xfrm>
            <a:off x="3914585" y="4497301"/>
            <a:ext cx="395627" cy="369328"/>
          </a:xfrm>
          <a:prstGeom prst="rect">
            <a:avLst/>
          </a:prstGeom>
          <a:noFill/>
        </p:spPr>
        <p:txBody>
          <a:bodyPr wrap="square" rtlCol="0">
            <a:spAutoFit/>
          </a:bodyPr>
          <a:lstStyle/>
          <a:p>
            <a:r>
              <a:rPr lang="en-US" dirty="0" smtClean="0"/>
              <a:t>3.</a:t>
            </a:r>
            <a:endParaRPr lang="en-US" dirty="0"/>
          </a:p>
        </p:txBody>
      </p:sp>
      <p:sp>
        <p:nvSpPr>
          <p:cNvPr id="11" name="TextBox 10"/>
          <p:cNvSpPr txBox="1"/>
          <p:nvPr/>
        </p:nvSpPr>
        <p:spPr>
          <a:xfrm>
            <a:off x="5573057" y="4497301"/>
            <a:ext cx="466645" cy="369332"/>
          </a:xfrm>
          <a:prstGeom prst="rect">
            <a:avLst/>
          </a:prstGeom>
          <a:noFill/>
        </p:spPr>
        <p:txBody>
          <a:bodyPr wrap="square" rtlCol="0">
            <a:spAutoFit/>
          </a:bodyPr>
          <a:lstStyle/>
          <a:p>
            <a:r>
              <a:rPr lang="en-US" dirty="0" smtClean="0"/>
              <a:t>4.</a:t>
            </a:r>
            <a:endParaRPr lang="en-US" dirty="0"/>
          </a:p>
        </p:txBody>
      </p:sp>
      <p:sp>
        <p:nvSpPr>
          <p:cNvPr id="12" name="TextBox 11"/>
          <p:cNvSpPr txBox="1"/>
          <p:nvPr/>
        </p:nvSpPr>
        <p:spPr>
          <a:xfrm>
            <a:off x="457200" y="5133790"/>
            <a:ext cx="7609247" cy="1200329"/>
          </a:xfrm>
          <a:prstGeom prst="rect">
            <a:avLst/>
          </a:prstGeom>
          <a:noFill/>
        </p:spPr>
        <p:txBody>
          <a:bodyPr wrap="square" rtlCol="0">
            <a:spAutoFit/>
          </a:bodyPr>
          <a:lstStyle/>
          <a:p>
            <a:pPr marL="342900" indent="-342900">
              <a:buAutoNum type="arabicParenR"/>
            </a:pPr>
            <a:r>
              <a:rPr lang="en-US" dirty="0" smtClean="0"/>
              <a:t>Picture shows the user applied a braze ring to the joint</a:t>
            </a:r>
          </a:p>
          <a:p>
            <a:pPr marL="342900" indent="-342900">
              <a:buAutoNum type="arabicParenR"/>
            </a:pPr>
            <a:r>
              <a:rPr lang="en-US" dirty="0" smtClean="0"/>
              <a:t>Then user applied flux to both sides of braze ring</a:t>
            </a:r>
          </a:p>
          <a:p>
            <a:pPr marL="342900" indent="-342900">
              <a:buAutoNum type="arabicParenR"/>
            </a:pPr>
            <a:r>
              <a:rPr lang="en-US" dirty="0" smtClean="0"/>
              <a:t>Finished product after brazing</a:t>
            </a:r>
          </a:p>
          <a:p>
            <a:pPr marL="342900" indent="-342900">
              <a:buAutoNum type="arabicParenR"/>
            </a:pPr>
            <a:r>
              <a:rPr lang="en-US" dirty="0" smtClean="0"/>
              <a:t>Front view of finished brazed product</a:t>
            </a:r>
          </a:p>
        </p:txBody>
      </p:sp>
    </p:spTree>
    <p:extLst>
      <p:ext uri="{BB962C8B-B14F-4D97-AF65-F5344CB8AC3E}">
        <p14:creationId xmlns:p14="http://schemas.microsoft.com/office/powerpoint/2010/main" xmlns="" val="33941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Brazing</a:t>
            </a:r>
            <a:endParaRPr lang="en-US" dirty="0"/>
          </a:p>
        </p:txBody>
      </p:sp>
      <p:pic>
        <p:nvPicPr>
          <p:cNvPr id="4" name="Content Placeholder 3" descr="IMG_1232.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t="29593" r="12977" b="-2497"/>
          <a:stretch/>
        </p:blipFill>
        <p:spPr>
          <a:xfrm rot="5400000">
            <a:off x="-128680" y="2109880"/>
            <a:ext cx="3152590" cy="1980831"/>
          </a:xfrm>
        </p:spPr>
      </p:pic>
      <p:pic>
        <p:nvPicPr>
          <p:cNvPr id="5" name="Picture 4" descr="IMG_1233.JPG"/>
          <p:cNvPicPr>
            <a:picLocks noChangeAspect="1"/>
          </p:cNvPicPr>
          <p:nvPr/>
        </p:nvPicPr>
        <p:blipFill rotWithShape="1">
          <a:blip r:embed="rId3" cstate="email">
            <a:extLst>
              <a:ext uri="{28A0092B-C50C-407E-A947-70E740481C1C}">
                <a14:useLocalDpi xmlns:a14="http://schemas.microsoft.com/office/drawing/2010/main" xmlns="" val="0"/>
              </a:ext>
            </a:extLst>
          </a:blip>
          <a:srcRect b="10415"/>
          <a:stretch/>
        </p:blipFill>
        <p:spPr>
          <a:xfrm rot="5400000">
            <a:off x="2426208" y="2041204"/>
            <a:ext cx="3152592" cy="2118185"/>
          </a:xfrm>
          <a:prstGeom prst="rect">
            <a:avLst/>
          </a:prstGeom>
        </p:spPr>
      </p:pic>
      <p:pic>
        <p:nvPicPr>
          <p:cNvPr id="6" name="Picture 5" descr="IMG_1247.JPG"/>
          <p:cNvPicPr>
            <a:picLocks noChangeAspect="1"/>
          </p:cNvPicPr>
          <p:nvPr/>
        </p:nvPicPr>
        <p:blipFill rotWithShape="1">
          <a:blip r:embed="rId4" cstate="email">
            <a:extLst>
              <a:ext uri="{28A0092B-C50C-407E-A947-70E740481C1C}">
                <a14:useLocalDpi xmlns:a14="http://schemas.microsoft.com/office/drawing/2010/main" xmlns="" val="0"/>
              </a:ext>
            </a:extLst>
          </a:blip>
          <a:srcRect r="25172" b="18230"/>
          <a:stretch/>
        </p:blipFill>
        <p:spPr>
          <a:xfrm rot="5400000">
            <a:off x="5572530" y="1808411"/>
            <a:ext cx="3152594" cy="2583774"/>
          </a:xfrm>
          <a:prstGeom prst="rect">
            <a:avLst/>
          </a:prstGeom>
        </p:spPr>
      </p:pic>
      <p:sp>
        <p:nvSpPr>
          <p:cNvPr id="7" name="TextBox 6"/>
          <p:cNvSpPr txBox="1"/>
          <p:nvPr/>
        </p:nvSpPr>
        <p:spPr>
          <a:xfrm>
            <a:off x="457200" y="4676595"/>
            <a:ext cx="407545" cy="369332"/>
          </a:xfrm>
          <a:prstGeom prst="rect">
            <a:avLst/>
          </a:prstGeom>
          <a:noFill/>
        </p:spPr>
        <p:txBody>
          <a:bodyPr wrap="square" rtlCol="0">
            <a:spAutoFit/>
          </a:bodyPr>
          <a:lstStyle/>
          <a:p>
            <a:r>
              <a:rPr lang="en-US" dirty="0" smtClean="0"/>
              <a:t>1.</a:t>
            </a:r>
            <a:endParaRPr lang="en-US" dirty="0"/>
          </a:p>
        </p:txBody>
      </p:sp>
      <p:sp>
        <p:nvSpPr>
          <p:cNvPr id="8" name="TextBox 7"/>
          <p:cNvSpPr txBox="1"/>
          <p:nvPr/>
        </p:nvSpPr>
        <p:spPr>
          <a:xfrm>
            <a:off x="3040118" y="4676595"/>
            <a:ext cx="526954" cy="369332"/>
          </a:xfrm>
          <a:prstGeom prst="rect">
            <a:avLst/>
          </a:prstGeom>
          <a:noFill/>
        </p:spPr>
        <p:txBody>
          <a:bodyPr wrap="square" rtlCol="0">
            <a:spAutoFit/>
          </a:bodyPr>
          <a:lstStyle/>
          <a:p>
            <a:r>
              <a:rPr lang="en-US" dirty="0" smtClean="0"/>
              <a:t>2.</a:t>
            </a:r>
            <a:endParaRPr lang="en-US" dirty="0"/>
          </a:p>
        </p:txBody>
      </p:sp>
      <p:sp>
        <p:nvSpPr>
          <p:cNvPr id="9" name="TextBox 8"/>
          <p:cNvSpPr txBox="1"/>
          <p:nvPr/>
        </p:nvSpPr>
        <p:spPr>
          <a:xfrm>
            <a:off x="5856940" y="4676595"/>
            <a:ext cx="547576" cy="369332"/>
          </a:xfrm>
          <a:prstGeom prst="rect">
            <a:avLst/>
          </a:prstGeom>
          <a:noFill/>
        </p:spPr>
        <p:txBody>
          <a:bodyPr wrap="square" rtlCol="0">
            <a:spAutoFit/>
          </a:bodyPr>
          <a:lstStyle/>
          <a:p>
            <a:r>
              <a:rPr lang="en-US" dirty="0" smtClean="0"/>
              <a:t>3.</a:t>
            </a:r>
            <a:endParaRPr lang="en-US" dirty="0"/>
          </a:p>
        </p:txBody>
      </p:sp>
      <p:sp>
        <p:nvSpPr>
          <p:cNvPr id="10" name="TextBox 9"/>
          <p:cNvSpPr txBox="1"/>
          <p:nvPr/>
        </p:nvSpPr>
        <p:spPr>
          <a:xfrm>
            <a:off x="351303" y="5045927"/>
            <a:ext cx="7890795" cy="923330"/>
          </a:xfrm>
          <a:prstGeom prst="rect">
            <a:avLst/>
          </a:prstGeom>
          <a:noFill/>
        </p:spPr>
        <p:txBody>
          <a:bodyPr wrap="square" rtlCol="0">
            <a:spAutoFit/>
          </a:bodyPr>
          <a:lstStyle/>
          <a:p>
            <a:pPr marL="342900" indent="-342900">
              <a:buAutoNum type="arabicParenR"/>
            </a:pPr>
            <a:r>
              <a:rPr lang="en-US" dirty="0" smtClean="0"/>
              <a:t>A Block and braze ring were hand placed onto tubing </a:t>
            </a:r>
          </a:p>
          <a:p>
            <a:pPr marL="342900" indent="-342900">
              <a:buAutoNum type="arabicParenR"/>
            </a:pPr>
            <a:r>
              <a:rPr lang="en-US" dirty="0" smtClean="0"/>
              <a:t>Then user applied flux to both sides of braze ring</a:t>
            </a:r>
          </a:p>
          <a:p>
            <a:pPr marL="342900" indent="-342900">
              <a:buAutoNum type="arabicParenR"/>
            </a:pPr>
            <a:r>
              <a:rPr lang="en-US" dirty="0" smtClean="0"/>
              <a:t>Finished brazed product</a:t>
            </a:r>
            <a:endParaRPr lang="en-US" dirty="0"/>
          </a:p>
        </p:txBody>
      </p:sp>
    </p:spTree>
    <p:extLst>
      <p:ext uri="{BB962C8B-B14F-4D97-AF65-F5344CB8AC3E}">
        <p14:creationId xmlns:p14="http://schemas.microsoft.com/office/powerpoint/2010/main" xmlns="" val="199267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Brazing</a:t>
            </a:r>
            <a:endParaRPr lang="en-US" dirty="0"/>
          </a:p>
        </p:txBody>
      </p:sp>
      <p:pic>
        <p:nvPicPr>
          <p:cNvPr id="4" name="Content Placeholder 3" descr="IMG_1246.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567571" y="2548771"/>
            <a:ext cx="5030694" cy="2981152"/>
          </a:xfrm>
        </p:spPr>
      </p:pic>
      <p:sp>
        <p:nvSpPr>
          <p:cNvPr id="5" name="TextBox 4"/>
          <p:cNvSpPr txBox="1"/>
          <p:nvPr/>
        </p:nvSpPr>
        <p:spPr>
          <a:xfrm>
            <a:off x="4213412" y="1524000"/>
            <a:ext cx="3944470" cy="1754327"/>
          </a:xfrm>
          <a:prstGeom prst="rect">
            <a:avLst/>
          </a:prstGeom>
          <a:noFill/>
        </p:spPr>
        <p:txBody>
          <a:bodyPr wrap="square" rtlCol="0">
            <a:spAutoFit/>
          </a:bodyPr>
          <a:lstStyle/>
          <a:p>
            <a:r>
              <a:rPr lang="en-US" dirty="0" smtClean="0"/>
              <a:t>-Watch carefully when hand brazing. Pinholes or small holes shown to the left can be created</a:t>
            </a:r>
          </a:p>
          <a:p>
            <a:r>
              <a:rPr lang="en-US" dirty="0"/>
              <a:t>	</a:t>
            </a:r>
            <a:r>
              <a:rPr lang="en-US" dirty="0" smtClean="0"/>
              <a:t>*Can be fixed if you reapply flux and repeat the same process as regular hand brazing.</a:t>
            </a:r>
            <a:endParaRPr lang="en-US" dirty="0"/>
          </a:p>
        </p:txBody>
      </p:sp>
    </p:spTree>
    <p:extLst>
      <p:ext uri="{BB962C8B-B14F-4D97-AF65-F5344CB8AC3E}">
        <p14:creationId xmlns:p14="http://schemas.microsoft.com/office/powerpoint/2010/main" xmlns="" val="3668832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5 Lab</a:t>
            </a:r>
            <a:endParaRPr lang="en-US" dirty="0"/>
          </a:p>
        </p:txBody>
      </p:sp>
      <p:sp>
        <p:nvSpPr>
          <p:cNvPr id="3" name="Content Placeholder 2"/>
          <p:cNvSpPr>
            <a:spLocks noGrp="1"/>
          </p:cNvSpPr>
          <p:nvPr>
            <p:ph type="subTitle" idx="1"/>
          </p:nvPr>
        </p:nvSpPr>
        <p:spPr/>
        <p:txBody>
          <a:bodyPr/>
          <a:lstStyle/>
          <a:p>
            <a:r>
              <a:rPr lang="en-US" dirty="0" smtClean="0"/>
              <a:t>Advisors for Plant 1:</a:t>
            </a:r>
          </a:p>
          <a:p>
            <a:pPr lvl="1"/>
            <a:r>
              <a:rPr lang="en-US" dirty="0" smtClean="0"/>
              <a:t>Robert </a:t>
            </a:r>
            <a:r>
              <a:rPr lang="en-US" dirty="0"/>
              <a:t>Lamb - Lab Supervisor</a:t>
            </a:r>
          </a:p>
          <a:p>
            <a:pPr lvl="1"/>
            <a:r>
              <a:rPr lang="en-US" dirty="0"/>
              <a:t>Brandon – Lab Technician </a:t>
            </a:r>
          </a:p>
          <a:p>
            <a:pPr lvl="1"/>
            <a:endParaRPr lang="en-US" dirty="0"/>
          </a:p>
        </p:txBody>
      </p:sp>
    </p:spTree>
    <p:extLst>
      <p:ext uri="{BB962C8B-B14F-4D97-AF65-F5344CB8AC3E}">
        <p14:creationId xmlns:p14="http://schemas.microsoft.com/office/powerpoint/2010/main" xmlns="" val="852006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Burst Testing</a:t>
            </a:r>
            <a:endParaRPr lang="en-US" dirty="0"/>
          </a:p>
        </p:txBody>
      </p:sp>
      <p:pic>
        <p:nvPicPr>
          <p:cNvPr id="4" name="Content Placeholder 3" descr="IMG_1361.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533051" y="2514249"/>
            <a:ext cx="4861226" cy="2880727"/>
          </a:xfrm>
        </p:spPr>
      </p:pic>
      <p:pic>
        <p:nvPicPr>
          <p:cNvPr id="6" name="Picture 5" descr="IMG_1372.JPG"/>
          <p:cNvPicPr>
            <a:picLocks noChangeAspect="1"/>
          </p:cNvPicPr>
          <p:nvPr/>
        </p:nvPicPr>
        <p:blipFill rotWithShape="1">
          <a:blip r:embed="rId3" cstate="email">
            <a:extLst>
              <a:ext uri="{28A0092B-C50C-407E-A947-70E740481C1C}">
                <a14:useLocalDpi xmlns:a14="http://schemas.microsoft.com/office/drawing/2010/main" xmlns="" val="0"/>
              </a:ext>
            </a:extLst>
          </a:blip>
          <a:srcRect l="23265" t="5893" r="15437" b="35804"/>
          <a:stretch/>
        </p:blipFill>
        <p:spPr>
          <a:xfrm>
            <a:off x="3475472" y="1678949"/>
            <a:ext cx="2055207" cy="1466070"/>
          </a:xfrm>
          <a:prstGeom prst="rect">
            <a:avLst/>
          </a:prstGeom>
        </p:spPr>
      </p:pic>
      <p:pic>
        <p:nvPicPr>
          <p:cNvPr id="7" name="Picture 6" descr="IMG_1373.JPG"/>
          <p:cNvPicPr>
            <a:picLocks noChangeAspect="1"/>
          </p:cNvPicPr>
          <p:nvPr/>
        </p:nvPicPr>
        <p:blipFill rotWithShape="1">
          <a:blip r:embed="rId4" cstate="email">
            <a:extLst>
              <a:ext uri="{28A0092B-C50C-407E-A947-70E740481C1C}">
                <a14:useLocalDpi xmlns:a14="http://schemas.microsoft.com/office/drawing/2010/main" xmlns="" val="0"/>
              </a:ext>
            </a:extLst>
          </a:blip>
          <a:srcRect l="16081" t="31435" r="30014" b="39567"/>
          <a:stretch/>
        </p:blipFill>
        <p:spPr>
          <a:xfrm>
            <a:off x="5664351" y="1871677"/>
            <a:ext cx="3156121" cy="1273342"/>
          </a:xfrm>
          <a:prstGeom prst="rect">
            <a:avLst/>
          </a:prstGeom>
        </p:spPr>
      </p:pic>
      <p:sp>
        <p:nvSpPr>
          <p:cNvPr id="8" name="TextBox 7"/>
          <p:cNvSpPr txBox="1"/>
          <p:nvPr/>
        </p:nvSpPr>
        <p:spPr>
          <a:xfrm>
            <a:off x="3598333" y="3372556"/>
            <a:ext cx="5088467" cy="2462213"/>
          </a:xfrm>
          <a:prstGeom prst="rect">
            <a:avLst/>
          </a:prstGeom>
          <a:noFill/>
        </p:spPr>
        <p:txBody>
          <a:bodyPr wrap="square" rtlCol="0">
            <a:spAutoFit/>
          </a:bodyPr>
          <a:lstStyle/>
          <a:p>
            <a:r>
              <a:rPr lang="en-US" sz="1400" dirty="0" smtClean="0"/>
              <a:t>-Blowing </a:t>
            </a:r>
            <a:r>
              <a:rPr lang="en-US" sz="1400" dirty="0"/>
              <a:t>up</a:t>
            </a:r>
            <a:r>
              <a:rPr lang="en-US" sz="1400" dirty="0" smtClean="0"/>
              <a:t>/testing </a:t>
            </a:r>
            <a:r>
              <a:rPr lang="en-US" sz="1400" dirty="0"/>
              <a:t>blow molds </a:t>
            </a:r>
          </a:p>
          <a:p>
            <a:r>
              <a:rPr lang="en-US" sz="1400" dirty="0"/>
              <a:t>	</a:t>
            </a:r>
            <a:r>
              <a:rPr lang="en-US" sz="1400" dirty="0" smtClean="0"/>
              <a:t>-First step, tighten parts </a:t>
            </a:r>
            <a:r>
              <a:rPr lang="en-US" sz="1400" dirty="0"/>
              <a:t>up with a wrench </a:t>
            </a:r>
            <a:r>
              <a:rPr lang="en-US" sz="1400" dirty="0" smtClean="0"/>
              <a:t>and </a:t>
            </a:r>
            <a:r>
              <a:rPr lang="en-US" sz="1400" dirty="0"/>
              <a:t>also </a:t>
            </a:r>
            <a:r>
              <a:rPr lang="en-US" sz="1400" dirty="0" smtClean="0"/>
              <a:t>get </a:t>
            </a:r>
            <a:r>
              <a:rPr lang="en-US" sz="1400" dirty="0"/>
              <a:t>the </a:t>
            </a:r>
            <a:r>
              <a:rPr lang="en-US" sz="1400" dirty="0" smtClean="0"/>
              <a:t>openings </a:t>
            </a:r>
            <a:r>
              <a:rPr lang="en-US" sz="1400" dirty="0"/>
              <a:t>plugged up with fittings</a:t>
            </a:r>
          </a:p>
          <a:p>
            <a:r>
              <a:rPr lang="en-US" sz="1400" dirty="0"/>
              <a:t>	</a:t>
            </a:r>
            <a:r>
              <a:rPr lang="en-US" sz="1400" dirty="0" smtClean="0"/>
              <a:t>-You </a:t>
            </a:r>
            <a:r>
              <a:rPr lang="en-US" sz="1400" dirty="0"/>
              <a:t>then attach the pump or connector for the air to apply air pressure into the </a:t>
            </a:r>
            <a:r>
              <a:rPr lang="en-US" sz="1400" dirty="0" smtClean="0"/>
              <a:t>CAC. Apply </a:t>
            </a:r>
            <a:r>
              <a:rPr lang="en-US" sz="1400" dirty="0"/>
              <a:t>2 KL CAC fittings</a:t>
            </a:r>
          </a:p>
          <a:p>
            <a:r>
              <a:rPr lang="en-US" sz="1400" dirty="0"/>
              <a:t>	You apply/release pressure by loosening up the gas </a:t>
            </a:r>
            <a:r>
              <a:rPr lang="en-US" sz="1400" dirty="0" smtClean="0"/>
              <a:t>tank. </a:t>
            </a:r>
            <a:r>
              <a:rPr lang="en-US" sz="1400" dirty="0"/>
              <a:t>T</a:t>
            </a:r>
            <a:r>
              <a:rPr lang="en-US" sz="1400" dirty="0" smtClean="0"/>
              <a:t>his </a:t>
            </a:r>
            <a:r>
              <a:rPr lang="en-US" sz="1400" dirty="0"/>
              <a:t>applies pressure/psi into the tubing</a:t>
            </a:r>
          </a:p>
          <a:p>
            <a:r>
              <a:rPr lang="en-US" sz="1400" dirty="0"/>
              <a:t>	</a:t>
            </a:r>
            <a:r>
              <a:rPr lang="en-US" sz="1400" dirty="0" smtClean="0"/>
              <a:t>***REMEMBER don’t stand too close to </a:t>
            </a:r>
            <a:r>
              <a:rPr lang="en-US" sz="1400" dirty="0"/>
              <a:t>the </a:t>
            </a:r>
            <a:r>
              <a:rPr lang="en-US" sz="1400" dirty="0" smtClean="0"/>
              <a:t>tank. Water will shoot through openings. </a:t>
            </a:r>
          </a:p>
          <a:p>
            <a:r>
              <a:rPr lang="en-US" sz="1400" dirty="0"/>
              <a:t>	</a:t>
            </a:r>
            <a:r>
              <a:rPr lang="en-US" sz="1400" dirty="0" smtClean="0"/>
              <a:t>-Also note that It may take a while to get the FTGs adjusted. </a:t>
            </a:r>
          </a:p>
        </p:txBody>
      </p:sp>
      <p:sp>
        <p:nvSpPr>
          <p:cNvPr id="9" name="TextBox 8"/>
          <p:cNvSpPr txBox="1"/>
          <p:nvPr/>
        </p:nvSpPr>
        <p:spPr>
          <a:xfrm>
            <a:off x="3598333" y="1298409"/>
            <a:ext cx="1932346" cy="369332"/>
          </a:xfrm>
          <a:prstGeom prst="rect">
            <a:avLst/>
          </a:prstGeom>
          <a:noFill/>
        </p:spPr>
        <p:txBody>
          <a:bodyPr wrap="square" rtlCol="0">
            <a:spAutoFit/>
          </a:bodyPr>
          <a:lstStyle/>
          <a:p>
            <a:r>
              <a:rPr lang="en-US" dirty="0" smtClean="0"/>
              <a:t>KL CAC FTGs</a:t>
            </a:r>
            <a:endParaRPr lang="en-US" dirty="0"/>
          </a:p>
        </p:txBody>
      </p:sp>
    </p:spTree>
    <p:extLst>
      <p:ext uri="{BB962C8B-B14F-4D97-AF65-F5344CB8AC3E}">
        <p14:creationId xmlns:p14="http://schemas.microsoft.com/office/powerpoint/2010/main" xmlns="" val="391593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CAC Burst test</a:t>
            </a:r>
            <a:endParaRPr lang="en-US" dirty="0"/>
          </a:p>
        </p:txBody>
      </p:sp>
      <p:pic>
        <p:nvPicPr>
          <p:cNvPr id="4" name="Content Placeholder 3" descr="IMG_1368.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88" b="10488"/>
          <a:stretch>
            <a:fillRect/>
          </a:stretch>
        </p:blipFill>
        <p:spPr>
          <a:xfrm>
            <a:off x="809977" y="1524000"/>
            <a:ext cx="5681133" cy="3366597"/>
          </a:xfrm>
          <a:prstGeom prst="rect">
            <a:avLst/>
          </a:prstGeom>
        </p:spPr>
      </p:pic>
      <p:sp>
        <p:nvSpPr>
          <p:cNvPr id="5" name="TextBox 4"/>
          <p:cNvSpPr txBox="1"/>
          <p:nvPr/>
        </p:nvSpPr>
        <p:spPr>
          <a:xfrm>
            <a:off x="809977" y="5150555"/>
            <a:ext cx="6894690" cy="646331"/>
          </a:xfrm>
          <a:prstGeom prst="rect">
            <a:avLst/>
          </a:prstGeom>
          <a:noFill/>
        </p:spPr>
        <p:txBody>
          <a:bodyPr wrap="square" rtlCol="0">
            <a:spAutoFit/>
          </a:bodyPr>
          <a:lstStyle/>
          <a:p>
            <a:r>
              <a:rPr lang="en-US" dirty="0" smtClean="0"/>
              <a:t>-The </a:t>
            </a:r>
            <a:r>
              <a:rPr lang="en-US" dirty="0"/>
              <a:t>KL CAC part </a:t>
            </a:r>
            <a:r>
              <a:rPr lang="en-US" dirty="0" smtClean="0"/>
              <a:t>blew up </a:t>
            </a:r>
            <a:r>
              <a:rPr lang="en-US" dirty="0"/>
              <a:t>at 107.9 PSI or 7.4394 Bars of force</a:t>
            </a:r>
          </a:p>
          <a:p>
            <a:r>
              <a:rPr lang="en-US" dirty="0"/>
              <a:t>	</a:t>
            </a:r>
            <a:r>
              <a:rPr lang="en-US" dirty="0" smtClean="0"/>
              <a:t>-</a:t>
            </a:r>
            <a:r>
              <a:rPr lang="en-US" dirty="0"/>
              <a:t>Anything over 6 bars is okay for this specific part.</a:t>
            </a:r>
          </a:p>
        </p:txBody>
      </p:sp>
    </p:spTree>
    <p:extLst>
      <p:ext uri="{BB962C8B-B14F-4D97-AF65-F5344CB8AC3E}">
        <p14:creationId xmlns:p14="http://schemas.microsoft.com/office/powerpoint/2010/main" xmlns="" val="1648678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CAC Burst Test</a:t>
            </a:r>
            <a:endParaRPr lang="en-US" dirty="0"/>
          </a:p>
        </p:txBody>
      </p:sp>
      <p:pic>
        <p:nvPicPr>
          <p:cNvPr id="4" name="Content Placeholder 3" descr="IMG_1369.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754711"/>
            <a:ext cx="4782178" cy="2833883"/>
          </a:xfrm>
        </p:spPr>
      </p:pic>
      <p:pic>
        <p:nvPicPr>
          <p:cNvPr id="5" name="Picture 4" descr="IMG_1370.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4969604" y="2261947"/>
            <a:ext cx="4248224" cy="3186168"/>
          </a:xfrm>
          <a:prstGeom prst="rect">
            <a:avLst/>
          </a:prstGeom>
        </p:spPr>
      </p:pic>
      <p:sp>
        <p:nvSpPr>
          <p:cNvPr id="6" name="TextBox 5"/>
          <p:cNvSpPr txBox="1"/>
          <p:nvPr/>
        </p:nvSpPr>
        <p:spPr>
          <a:xfrm>
            <a:off x="649111" y="4953000"/>
            <a:ext cx="4064000" cy="646331"/>
          </a:xfrm>
          <a:prstGeom prst="rect">
            <a:avLst/>
          </a:prstGeom>
          <a:noFill/>
        </p:spPr>
        <p:txBody>
          <a:bodyPr wrap="square" rtlCol="0">
            <a:spAutoFit/>
          </a:bodyPr>
          <a:lstStyle/>
          <a:p>
            <a:r>
              <a:rPr lang="en-US" dirty="0" smtClean="0"/>
              <a:t>-Images of the specific area that blew up in the Burst test </a:t>
            </a:r>
            <a:endParaRPr lang="en-US" dirty="0"/>
          </a:p>
        </p:txBody>
      </p:sp>
      <p:sp>
        <p:nvSpPr>
          <p:cNvPr id="7" name="TextBox 6"/>
          <p:cNvSpPr txBox="1"/>
          <p:nvPr/>
        </p:nvSpPr>
        <p:spPr>
          <a:xfrm>
            <a:off x="553977" y="5728229"/>
            <a:ext cx="4512887" cy="646331"/>
          </a:xfrm>
          <a:prstGeom prst="rect">
            <a:avLst/>
          </a:prstGeom>
          <a:noFill/>
        </p:spPr>
        <p:txBody>
          <a:bodyPr wrap="square" rtlCol="0">
            <a:spAutoFit/>
          </a:bodyPr>
          <a:lstStyle/>
          <a:p>
            <a:r>
              <a:rPr lang="en-US" dirty="0"/>
              <a:t>*</a:t>
            </a:r>
            <a:r>
              <a:rPr lang="en-US" dirty="0" smtClean="0"/>
              <a:t>This </a:t>
            </a:r>
            <a:r>
              <a:rPr lang="en-US" dirty="0"/>
              <a:t>side of the part blew up due to </a:t>
            </a:r>
            <a:r>
              <a:rPr lang="en-US" dirty="0" smtClean="0"/>
              <a:t>larger </a:t>
            </a:r>
            <a:r>
              <a:rPr lang="en-US" dirty="0"/>
              <a:t>diameter </a:t>
            </a:r>
            <a:r>
              <a:rPr lang="en-US" dirty="0" smtClean="0"/>
              <a:t>of CAC.</a:t>
            </a:r>
            <a:endParaRPr lang="en-US" dirty="0"/>
          </a:p>
        </p:txBody>
      </p:sp>
    </p:spTree>
    <p:extLst>
      <p:ext uri="{BB962C8B-B14F-4D97-AF65-F5344CB8AC3E}">
        <p14:creationId xmlns:p14="http://schemas.microsoft.com/office/powerpoint/2010/main" xmlns="" val="390449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Day 1 Production and Manufacturing Plant 2</a:t>
            </a:r>
          </a:p>
          <a:p>
            <a:r>
              <a:rPr lang="en-US" dirty="0" smtClean="0"/>
              <a:t>Day 2 Production and Manufacturing Plant 2</a:t>
            </a:r>
          </a:p>
          <a:p>
            <a:r>
              <a:rPr lang="en-US" dirty="0" smtClean="0"/>
              <a:t>Day 3 Prototype Plant 1 </a:t>
            </a:r>
          </a:p>
          <a:p>
            <a:r>
              <a:rPr lang="en-US" dirty="0" smtClean="0"/>
              <a:t>Day 4 Prototype Plant 1</a:t>
            </a:r>
          </a:p>
          <a:p>
            <a:r>
              <a:rPr lang="en-US" dirty="0" smtClean="0"/>
              <a:t>Day 5 Lab Plant 1 </a:t>
            </a:r>
          </a:p>
          <a:p>
            <a:r>
              <a:rPr lang="en-US" dirty="0" smtClean="0"/>
              <a:t>Day 6 Lab Plant 1 </a:t>
            </a:r>
          </a:p>
          <a:p>
            <a:r>
              <a:rPr lang="en-US" dirty="0" smtClean="0"/>
              <a:t>Day 7 Lab Plant 1</a:t>
            </a:r>
          </a:p>
          <a:p>
            <a:r>
              <a:rPr lang="en-US" dirty="0" smtClean="0"/>
              <a:t>Day 8 Lab ½ day Plant 1 and Quoting ½ day Plant 2</a:t>
            </a:r>
          </a:p>
          <a:p>
            <a:endParaRPr lang="en-US" dirty="0"/>
          </a:p>
        </p:txBody>
      </p:sp>
    </p:spTree>
    <p:extLst>
      <p:ext uri="{BB962C8B-B14F-4D97-AF65-F5344CB8AC3E}">
        <p14:creationId xmlns:p14="http://schemas.microsoft.com/office/powerpoint/2010/main" xmlns="" val="2560455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CAC Burst Test</a:t>
            </a:r>
            <a:endParaRPr lang="en-US" dirty="0"/>
          </a:p>
        </p:txBody>
      </p:sp>
      <p:pic>
        <p:nvPicPr>
          <p:cNvPr id="4" name="Content Placeholder 3" descr="IMG_1371.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196408" y="2341474"/>
            <a:ext cx="3208619" cy="1901404"/>
          </a:xfrm>
        </p:spPr>
      </p:pic>
      <p:pic>
        <p:nvPicPr>
          <p:cNvPr id="5" name="Picture 4" descr="IMG_1374.JPG"/>
          <p:cNvPicPr>
            <a:picLocks noChangeAspect="1"/>
          </p:cNvPicPr>
          <p:nvPr/>
        </p:nvPicPr>
        <p:blipFill rotWithShape="1">
          <a:blip r:embed="rId3" cstate="email">
            <a:extLst>
              <a:ext uri="{28A0092B-C50C-407E-A947-70E740481C1C}">
                <a14:useLocalDpi xmlns:a14="http://schemas.microsoft.com/office/drawing/2010/main" xmlns="" val="0"/>
              </a:ext>
            </a:extLst>
          </a:blip>
          <a:srcRect l="18140" t="25498" r="20780" b="17102"/>
          <a:stretch/>
        </p:blipFill>
        <p:spPr>
          <a:xfrm>
            <a:off x="2702887" y="1791060"/>
            <a:ext cx="2460193" cy="1734002"/>
          </a:xfrm>
          <a:prstGeom prst="rect">
            <a:avLst/>
          </a:prstGeom>
        </p:spPr>
      </p:pic>
      <p:pic>
        <p:nvPicPr>
          <p:cNvPr id="6" name="Picture 5" descr="IMG_1375.JPG"/>
          <p:cNvPicPr>
            <a:picLocks noChangeAspect="1"/>
          </p:cNvPicPr>
          <p:nvPr/>
        </p:nvPicPr>
        <p:blipFill rotWithShape="1">
          <a:blip r:embed="rId4" cstate="email">
            <a:extLst>
              <a:ext uri="{28A0092B-C50C-407E-A947-70E740481C1C}">
                <a14:useLocalDpi xmlns:a14="http://schemas.microsoft.com/office/drawing/2010/main" xmlns="" val="0"/>
              </a:ext>
            </a:extLst>
          </a:blip>
          <a:srcRect l="20283" t="35577" r="7172" b="15930"/>
          <a:stretch/>
        </p:blipFill>
        <p:spPr>
          <a:xfrm>
            <a:off x="5401183" y="1791060"/>
            <a:ext cx="3458764" cy="1734002"/>
          </a:xfrm>
          <a:prstGeom prst="rect">
            <a:avLst/>
          </a:prstGeom>
        </p:spPr>
      </p:pic>
      <p:pic>
        <p:nvPicPr>
          <p:cNvPr id="7" name="Picture 6" descr="IMG_1376.JPG"/>
          <p:cNvPicPr>
            <a:picLocks noChangeAspect="1"/>
          </p:cNvPicPr>
          <p:nvPr/>
        </p:nvPicPr>
        <p:blipFill rotWithShape="1">
          <a:blip r:embed="rId5" cstate="email">
            <a:extLst>
              <a:ext uri="{28A0092B-C50C-407E-A947-70E740481C1C}">
                <a14:useLocalDpi xmlns:a14="http://schemas.microsoft.com/office/drawing/2010/main" xmlns="" val="0"/>
              </a:ext>
            </a:extLst>
          </a:blip>
          <a:srcRect l="16042" t="5937" r="16980"/>
          <a:stretch/>
        </p:blipFill>
        <p:spPr>
          <a:xfrm rot="5400000">
            <a:off x="2632620" y="3462386"/>
            <a:ext cx="2351942" cy="2477297"/>
          </a:xfrm>
          <a:prstGeom prst="rect">
            <a:avLst/>
          </a:prstGeom>
        </p:spPr>
      </p:pic>
      <p:pic>
        <p:nvPicPr>
          <p:cNvPr id="8" name="Picture 7" descr="IMG_1378.JPG"/>
          <p:cNvPicPr>
            <a:picLocks noChangeAspect="1"/>
          </p:cNvPicPr>
          <p:nvPr/>
        </p:nvPicPr>
        <p:blipFill rotWithShape="1">
          <a:blip r:embed="rId6" cstate="email">
            <a:extLst>
              <a:ext uri="{28A0092B-C50C-407E-A947-70E740481C1C}">
                <a14:useLocalDpi xmlns:a14="http://schemas.microsoft.com/office/drawing/2010/main" xmlns="" val="0"/>
              </a:ext>
            </a:extLst>
          </a:blip>
          <a:srcRect l="28105" t="10343" r="14318" b="10764"/>
          <a:stretch/>
        </p:blipFill>
        <p:spPr>
          <a:xfrm>
            <a:off x="5401183" y="3718412"/>
            <a:ext cx="2292701" cy="2356147"/>
          </a:xfrm>
          <a:prstGeom prst="rect">
            <a:avLst/>
          </a:prstGeom>
        </p:spPr>
      </p:pic>
    </p:spTree>
    <p:extLst>
      <p:ext uri="{BB962C8B-B14F-4D97-AF65-F5344CB8AC3E}">
        <p14:creationId xmlns:p14="http://schemas.microsoft.com/office/powerpoint/2010/main" xmlns="" val="957531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Burst Test (Cont.) </a:t>
            </a:r>
            <a:endParaRPr lang="en-US" dirty="0"/>
          </a:p>
        </p:txBody>
      </p:sp>
      <p:sp>
        <p:nvSpPr>
          <p:cNvPr id="3" name="Content Placeholder 2"/>
          <p:cNvSpPr>
            <a:spLocks noGrp="1"/>
          </p:cNvSpPr>
          <p:nvPr>
            <p:ph idx="1"/>
          </p:nvPr>
        </p:nvSpPr>
        <p:spPr/>
        <p:txBody>
          <a:bodyPr/>
          <a:lstStyle/>
          <a:p>
            <a:r>
              <a:rPr lang="en-US" dirty="0"/>
              <a:t>NEXT, you tear the part </a:t>
            </a:r>
            <a:r>
              <a:rPr lang="en-US" dirty="0" smtClean="0"/>
              <a:t>apart</a:t>
            </a:r>
          </a:p>
          <a:p>
            <a:pPr lvl="1"/>
            <a:r>
              <a:rPr lang="pl-PL" dirty="0" err="1" smtClean="0"/>
              <a:t>Unscrew</a:t>
            </a:r>
            <a:r>
              <a:rPr lang="pl-PL" dirty="0" smtClean="0"/>
              <a:t> </a:t>
            </a:r>
            <a:r>
              <a:rPr lang="pl-PL" dirty="0" err="1" smtClean="0"/>
              <a:t>clamps</a:t>
            </a:r>
            <a:endParaRPr lang="pl-PL" dirty="0" smtClean="0"/>
          </a:p>
          <a:p>
            <a:pPr lvl="1"/>
            <a:r>
              <a:rPr lang="en-US" dirty="0" smtClean="0"/>
              <a:t>Take off fittings</a:t>
            </a:r>
            <a:endParaRPr lang="en-US" dirty="0"/>
          </a:p>
          <a:p>
            <a:pPr lvl="1"/>
            <a:r>
              <a:rPr lang="en-US" dirty="0" smtClean="0"/>
              <a:t>Drill CAC </a:t>
            </a:r>
            <a:r>
              <a:rPr lang="en-US" dirty="0"/>
              <a:t>with a </a:t>
            </a:r>
            <a:r>
              <a:rPr lang="en-US" dirty="0" smtClean="0"/>
              <a:t>hand drill then section part with a hack </a:t>
            </a:r>
            <a:r>
              <a:rPr lang="en-US" dirty="0"/>
              <a:t>saw </a:t>
            </a:r>
            <a:endParaRPr lang="en-US" dirty="0" smtClean="0"/>
          </a:p>
        </p:txBody>
      </p:sp>
    </p:spTree>
    <p:extLst>
      <p:ext uri="{BB962C8B-B14F-4D97-AF65-F5344CB8AC3E}">
        <p14:creationId xmlns:p14="http://schemas.microsoft.com/office/powerpoint/2010/main" xmlns="" val="4236603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Tensile Tester</a:t>
            </a:r>
            <a:endParaRPr lang="en-US" dirty="0"/>
          </a:p>
        </p:txBody>
      </p:sp>
      <p:pic>
        <p:nvPicPr>
          <p:cNvPr id="4" name="Content Placeholder 3" descr="IMG_136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743686" y="2496460"/>
            <a:ext cx="4773892" cy="2828973"/>
          </a:xfrm>
        </p:spPr>
      </p:pic>
      <p:pic>
        <p:nvPicPr>
          <p:cNvPr id="5" name="Picture 4" descr="IMG_1363.JPG"/>
          <p:cNvPicPr>
            <a:picLocks noChangeAspect="1"/>
          </p:cNvPicPr>
          <p:nvPr/>
        </p:nvPicPr>
        <p:blipFill rotWithShape="1">
          <a:blip r:embed="rId3" cstate="email">
            <a:extLst>
              <a:ext uri="{28A0092B-C50C-407E-A947-70E740481C1C}">
                <a14:useLocalDpi xmlns:a14="http://schemas.microsoft.com/office/drawing/2010/main" xmlns="" val="0"/>
              </a:ext>
            </a:extLst>
          </a:blip>
          <a:srcRect t="1" b="32439"/>
          <a:stretch/>
        </p:blipFill>
        <p:spPr>
          <a:xfrm rot="5400000">
            <a:off x="1880269" y="2701478"/>
            <a:ext cx="4773893" cy="2418938"/>
          </a:xfrm>
          <a:prstGeom prst="rect">
            <a:avLst/>
          </a:prstGeom>
        </p:spPr>
      </p:pic>
    </p:spTree>
    <p:extLst>
      <p:ext uri="{BB962C8B-B14F-4D97-AF65-F5344CB8AC3E}">
        <p14:creationId xmlns:p14="http://schemas.microsoft.com/office/powerpoint/2010/main" xmlns="" val="349292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Tensile Tester</a:t>
            </a:r>
            <a:endParaRPr lang="en-US" dirty="0"/>
          </a:p>
        </p:txBody>
      </p:sp>
      <p:pic>
        <p:nvPicPr>
          <p:cNvPr id="4" name="Content Placeholder 3" descr="IMG_140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508118" y="2680848"/>
            <a:ext cx="4738834" cy="2808198"/>
          </a:xfrm>
        </p:spPr>
      </p:pic>
      <p:pic>
        <p:nvPicPr>
          <p:cNvPr id="5" name="Picture 4" descr="IMG_1405.JPG"/>
          <p:cNvPicPr>
            <a:picLocks noChangeAspect="1"/>
          </p:cNvPicPr>
          <p:nvPr/>
        </p:nvPicPr>
        <p:blipFill rotWithShape="1">
          <a:blip r:embed="rId3" cstate="email">
            <a:extLst>
              <a:ext uri="{28A0092B-C50C-407E-A947-70E740481C1C}">
                <a14:useLocalDpi xmlns:a14="http://schemas.microsoft.com/office/drawing/2010/main" xmlns="" val="0"/>
              </a:ext>
            </a:extLst>
          </a:blip>
          <a:srcRect l="29232" t="23408" r="46674" b="28553"/>
          <a:stretch/>
        </p:blipFill>
        <p:spPr>
          <a:xfrm rot="5400000">
            <a:off x="6339664" y="1035550"/>
            <a:ext cx="1972238" cy="2949140"/>
          </a:xfrm>
          <a:prstGeom prst="rect">
            <a:avLst/>
          </a:prstGeom>
        </p:spPr>
      </p:pic>
      <p:sp>
        <p:nvSpPr>
          <p:cNvPr id="6" name="TextBox 5"/>
          <p:cNvSpPr txBox="1"/>
          <p:nvPr/>
        </p:nvSpPr>
        <p:spPr>
          <a:xfrm>
            <a:off x="3485444" y="1715530"/>
            <a:ext cx="2550791" cy="3693319"/>
          </a:xfrm>
          <a:prstGeom prst="rect">
            <a:avLst/>
          </a:prstGeom>
          <a:noFill/>
        </p:spPr>
        <p:txBody>
          <a:bodyPr wrap="square" rtlCol="0">
            <a:spAutoFit/>
          </a:bodyPr>
          <a:lstStyle/>
          <a:p>
            <a:r>
              <a:rPr lang="en-US" dirty="0" smtClean="0"/>
              <a:t>-To the left shows a limit set by the operator. </a:t>
            </a:r>
          </a:p>
          <a:p>
            <a:r>
              <a:rPr lang="en-US" dirty="0" smtClean="0"/>
              <a:t>    -A limit is a stopping point in which the machine will automatically shutdown if it passes the point of limit. </a:t>
            </a:r>
          </a:p>
          <a:p>
            <a:r>
              <a:rPr lang="en-US" dirty="0" smtClean="0"/>
              <a:t>    -Limits for the tester can save your machine from destruction</a:t>
            </a:r>
          </a:p>
          <a:p>
            <a:endParaRPr lang="en-US" dirty="0"/>
          </a:p>
        </p:txBody>
      </p:sp>
      <p:sp>
        <p:nvSpPr>
          <p:cNvPr id="7" name="TextBox 6"/>
          <p:cNvSpPr txBox="1"/>
          <p:nvPr/>
        </p:nvSpPr>
        <p:spPr>
          <a:xfrm>
            <a:off x="6036235" y="3810000"/>
            <a:ext cx="2764118" cy="923330"/>
          </a:xfrm>
          <a:prstGeom prst="rect">
            <a:avLst/>
          </a:prstGeom>
          <a:noFill/>
        </p:spPr>
        <p:txBody>
          <a:bodyPr wrap="square" rtlCol="0">
            <a:spAutoFit/>
          </a:bodyPr>
          <a:lstStyle/>
          <a:p>
            <a:r>
              <a:rPr lang="en-US" dirty="0" smtClean="0"/>
              <a:t>-Above picture is a warning label for setting limits before testing. </a:t>
            </a:r>
            <a:endParaRPr lang="en-US" dirty="0"/>
          </a:p>
        </p:txBody>
      </p:sp>
    </p:spTree>
    <p:extLst>
      <p:ext uri="{BB962C8B-B14F-4D97-AF65-F5344CB8AC3E}">
        <p14:creationId xmlns:p14="http://schemas.microsoft.com/office/powerpoint/2010/main" xmlns="" val="219564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Tensile Tester</a:t>
            </a:r>
            <a:endParaRPr lang="en-US" dirty="0"/>
          </a:p>
        </p:txBody>
      </p:sp>
      <p:pic>
        <p:nvPicPr>
          <p:cNvPr id="4" name="Content Placeholder 3" descr="IMG_138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474136" y="2455334"/>
            <a:ext cx="4572003" cy="2709335"/>
          </a:xfrm>
        </p:spPr>
      </p:pic>
      <p:pic>
        <p:nvPicPr>
          <p:cNvPr id="5" name="Picture 4" descr="IMG_1386.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805744" y="1884789"/>
            <a:ext cx="2886321" cy="2164741"/>
          </a:xfrm>
          <a:prstGeom prst="rect">
            <a:avLst/>
          </a:prstGeom>
        </p:spPr>
      </p:pic>
      <p:pic>
        <p:nvPicPr>
          <p:cNvPr id="7" name="Picture 6" descr="IMG_1391.JPG"/>
          <p:cNvPicPr>
            <a:picLocks noChangeAspect="1"/>
          </p:cNvPicPr>
          <p:nvPr/>
        </p:nvPicPr>
        <p:blipFill>
          <a:blip r:embed="rId4" cstate="email">
            <a:extLst>
              <a:ext uri="{28A0092B-C50C-407E-A947-70E740481C1C}">
                <a14:useLocalDpi xmlns:a14="http://schemas.microsoft.com/office/drawing/2010/main" xmlns="" val="0"/>
              </a:ext>
            </a:extLst>
          </a:blip>
          <a:srcRect l="13575" t="27331" r="23683" b="29678"/>
          <a:stretch>
            <a:fillRect/>
          </a:stretch>
        </p:blipFill>
        <p:spPr>
          <a:xfrm rot="5400000">
            <a:off x="4909345" y="2234687"/>
            <a:ext cx="2924036" cy="1502662"/>
          </a:xfrm>
          <a:prstGeom prst="rect">
            <a:avLst/>
          </a:prstGeom>
        </p:spPr>
      </p:pic>
      <p:sp>
        <p:nvSpPr>
          <p:cNvPr id="9" name="TextBox 8"/>
          <p:cNvSpPr txBox="1"/>
          <p:nvPr/>
        </p:nvSpPr>
        <p:spPr>
          <a:xfrm>
            <a:off x="3384884" y="4448036"/>
            <a:ext cx="4588042" cy="923330"/>
          </a:xfrm>
          <a:prstGeom prst="rect">
            <a:avLst/>
          </a:prstGeom>
          <a:noFill/>
        </p:spPr>
        <p:txBody>
          <a:bodyPr wrap="square" rtlCol="0">
            <a:spAutoFit/>
          </a:bodyPr>
          <a:lstStyle/>
          <a:p>
            <a:r>
              <a:rPr lang="en-US" dirty="0" smtClean="0"/>
              <a:t>Next, pull the parts with the tensile tester</a:t>
            </a:r>
          </a:p>
          <a:p>
            <a:r>
              <a:rPr lang="en-US" dirty="0" smtClean="0"/>
              <a:t>	-Min. requirement for the small sectioned CAC part about 1200 load</a:t>
            </a:r>
            <a:endParaRPr lang="en-US" dirty="0"/>
          </a:p>
        </p:txBody>
      </p:sp>
    </p:spTree>
    <p:extLst>
      <p:ext uri="{BB962C8B-B14F-4D97-AF65-F5344CB8AC3E}">
        <p14:creationId xmlns:p14="http://schemas.microsoft.com/office/powerpoint/2010/main" xmlns="" val="943166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of CAC section in Tensile Tester</a:t>
            </a:r>
            <a:endParaRPr lang="en-US" dirty="0"/>
          </a:p>
        </p:txBody>
      </p:sp>
      <p:pic>
        <p:nvPicPr>
          <p:cNvPr id="4" name="Content Placeholder 3" descr="IMG_1393.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30978" t="23850" r="-1058" b="14498"/>
          <a:stretch/>
        </p:blipFill>
        <p:spPr>
          <a:xfrm rot="5400000">
            <a:off x="-148942" y="1899572"/>
            <a:ext cx="3562451" cy="2350168"/>
          </a:xfrm>
          <a:prstGeom prst="rect">
            <a:avLst/>
          </a:prstGeom>
        </p:spPr>
      </p:pic>
      <p:pic>
        <p:nvPicPr>
          <p:cNvPr id="5" name="Picture 4" descr="IMG_1394.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3487151" y="1723417"/>
            <a:ext cx="3439888" cy="2579915"/>
          </a:xfrm>
          <a:prstGeom prst="rect">
            <a:avLst/>
          </a:prstGeom>
        </p:spPr>
      </p:pic>
      <p:sp>
        <p:nvSpPr>
          <p:cNvPr id="6" name="TextBox 5"/>
          <p:cNvSpPr txBox="1"/>
          <p:nvPr/>
        </p:nvSpPr>
        <p:spPr>
          <a:xfrm>
            <a:off x="627529" y="4855882"/>
            <a:ext cx="4422589" cy="1200329"/>
          </a:xfrm>
          <a:prstGeom prst="rect">
            <a:avLst/>
          </a:prstGeom>
          <a:noFill/>
        </p:spPr>
        <p:txBody>
          <a:bodyPr wrap="square" rtlCol="0">
            <a:spAutoFit/>
          </a:bodyPr>
          <a:lstStyle/>
          <a:p>
            <a:r>
              <a:rPr lang="en-US" dirty="0" smtClean="0"/>
              <a:t>-Above is the pulled section of CAC. </a:t>
            </a:r>
          </a:p>
          <a:p>
            <a:r>
              <a:rPr lang="en-US" dirty="0" smtClean="0"/>
              <a:t>-The part passed requirements and no changes needed to be made to the welder. </a:t>
            </a:r>
          </a:p>
        </p:txBody>
      </p:sp>
    </p:spTree>
    <p:extLst>
      <p:ext uri="{BB962C8B-B14F-4D97-AF65-F5344CB8AC3E}">
        <p14:creationId xmlns:p14="http://schemas.microsoft.com/office/powerpoint/2010/main" xmlns="" val="2493320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tube in Tensile Tester</a:t>
            </a:r>
            <a:endParaRPr lang="en-US" dirty="0"/>
          </a:p>
        </p:txBody>
      </p:sp>
      <p:pic>
        <p:nvPicPr>
          <p:cNvPr id="4" name="Content Placeholder 3" descr="IMG_1396.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756605" y="2624256"/>
            <a:ext cx="4213413" cy="2012909"/>
          </a:xfrm>
        </p:spPr>
      </p:pic>
      <p:pic>
        <p:nvPicPr>
          <p:cNvPr id="5" name="Picture 4" descr="IMG_1397.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1501013" y="2553543"/>
            <a:ext cx="4213416" cy="2154333"/>
          </a:xfrm>
          <a:prstGeom prst="rect">
            <a:avLst/>
          </a:prstGeom>
        </p:spPr>
      </p:pic>
      <p:sp>
        <p:nvSpPr>
          <p:cNvPr id="6" name="TextBox 5"/>
          <p:cNvSpPr txBox="1"/>
          <p:nvPr/>
        </p:nvSpPr>
        <p:spPr>
          <a:xfrm>
            <a:off x="4925521" y="1524004"/>
            <a:ext cx="4001911" cy="4031873"/>
          </a:xfrm>
          <a:prstGeom prst="rect">
            <a:avLst/>
          </a:prstGeom>
          <a:noFill/>
        </p:spPr>
        <p:txBody>
          <a:bodyPr wrap="square" rtlCol="0">
            <a:spAutoFit/>
          </a:bodyPr>
          <a:lstStyle/>
          <a:p>
            <a:r>
              <a:rPr lang="en-US" sz="1600" dirty="0"/>
              <a:t>-</a:t>
            </a:r>
            <a:r>
              <a:rPr lang="en-US" sz="1600" dirty="0" smtClean="0"/>
              <a:t>Now </a:t>
            </a:r>
            <a:r>
              <a:rPr lang="en-US" sz="1600" dirty="0"/>
              <a:t>we test a whole tube of CAC (should go over 600 load to be okay) </a:t>
            </a:r>
          </a:p>
          <a:p>
            <a:r>
              <a:rPr lang="en-US" sz="1600" dirty="0"/>
              <a:t>	</a:t>
            </a:r>
            <a:r>
              <a:rPr lang="en-US" sz="1600" dirty="0" smtClean="0"/>
              <a:t>-</a:t>
            </a:r>
            <a:r>
              <a:rPr lang="en-US" sz="1600" dirty="0"/>
              <a:t>Showed a reading of </a:t>
            </a:r>
            <a:r>
              <a:rPr lang="en-US" sz="1600" b="1" dirty="0"/>
              <a:t>1348 load</a:t>
            </a:r>
          </a:p>
          <a:p>
            <a:r>
              <a:rPr lang="en-US" sz="1600" dirty="0"/>
              <a:t>	</a:t>
            </a:r>
            <a:r>
              <a:rPr lang="en-US" sz="1600" dirty="0" smtClean="0"/>
              <a:t>-</a:t>
            </a:r>
            <a:r>
              <a:rPr lang="en-US" sz="1600" dirty="0"/>
              <a:t>Part was successful no need to change temperature of welder</a:t>
            </a:r>
          </a:p>
          <a:p>
            <a:r>
              <a:rPr lang="en-US" sz="1600" dirty="0"/>
              <a:t>	</a:t>
            </a:r>
            <a:r>
              <a:rPr lang="en-US" sz="1600" dirty="0" smtClean="0"/>
              <a:t>-</a:t>
            </a:r>
            <a:r>
              <a:rPr lang="en-US" sz="1600" dirty="0"/>
              <a:t>IF </a:t>
            </a:r>
            <a:r>
              <a:rPr lang="en-US" sz="1600" dirty="0" smtClean="0"/>
              <a:t>the </a:t>
            </a:r>
            <a:r>
              <a:rPr lang="en-US" sz="1600" dirty="0"/>
              <a:t>machine pulled the part before its minimum of 600 then Mathieu and his team would have to change the temperature of the welder. This would build a stronger weld which will require more force to pull the </a:t>
            </a:r>
            <a:r>
              <a:rPr lang="en-US" sz="1600" dirty="0" smtClean="0"/>
              <a:t>CAC </a:t>
            </a:r>
            <a:r>
              <a:rPr lang="en-US" sz="1600" dirty="0"/>
              <a:t>KL part</a:t>
            </a:r>
          </a:p>
          <a:p>
            <a:r>
              <a:rPr lang="en-US" sz="1600" dirty="0"/>
              <a:t>				</a:t>
            </a:r>
            <a:r>
              <a:rPr lang="en-US" sz="1600" dirty="0" smtClean="0"/>
              <a:t>-Keep </a:t>
            </a:r>
            <a:r>
              <a:rPr lang="en-US" sz="1600" dirty="0" smtClean="0"/>
              <a:t>in </a:t>
            </a:r>
            <a:r>
              <a:rPr lang="en-US" sz="1600" dirty="0"/>
              <a:t>mind that the welder will not weld unless the </a:t>
            </a:r>
            <a:r>
              <a:rPr lang="en-US" sz="1600" dirty="0" smtClean="0"/>
              <a:t>temperature of </a:t>
            </a:r>
            <a:r>
              <a:rPr lang="en-US" sz="1600" dirty="0"/>
              <a:t>welding is correct/stable</a:t>
            </a:r>
          </a:p>
        </p:txBody>
      </p:sp>
    </p:spTree>
    <p:extLst>
      <p:ext uri="{BB962C8B-B14F-4D97-AF65-F5344CB8AC3E}">
        <p14:creationId xmlns:p14="http://schemas.microsoft.com/office/powerpoint/2010/main" xmlns="" val="3170458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Burst Tank</a:t>
            </a:r>
            <a:endParaRPr lang="en-US" dirty="0"/>
          </a:p>
        </p:txBody>
      </p:sp>
      <p:pic>
        <p:nvPicPr>
          <p:cNvPr id="4" name="Content Placeholder 3" descr="IMG_136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223274" y="1407019"/>
            <a:ext cx="5163082" cy="3059604"/>
          </a:xfrm>
        </p:spPr>
      </p:pic>
      <p:pic>
        <p:nvPicPr>
          <p:cNvPr id="5" name="Picture 4" descr="IMG_1366.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481387" y="1464348"/>
            <a:ext cx="3662613" cy="2746960"/>
          </a:xfrm>
          <a:prstGeom prst="rect">
            <a:avLst/>
          </a:prstGeom>
        </p:spPr>
      </p:pic>
      <p:pic>
        <p:nvPicPr>
          <p:cNvPr id="6" name="Picture 5" descr="IMG_1367.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615078" y="4211308"/>
            <a:ext cx="3528921" cy="2646691"/>
          </a:xfrm>
          <a:prstGeom prst="rect">
            <a:avLst/>
          </a:prstGeom>
        </p:spPr>
      </p:pic>
    </p:spTree>
    <p:extLst>
      <p:ext uri="{BB962C8B-B14F-4D97-AF65-F5344CB8AC3E}">
        <p14:creationId xmlns:p14="http://schemas.microsoft.com/office/powerpoint/2010/main" xmlns="" val="2363567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Whip Test</a:t>
            </a:r>
            <a:endParaRPr lang="en-US" dirty="0"/>
          </a:p>
        </p:txBody>
      </p:sp>
      <p:pic>
        <p:nvPicPr>
          <p:cNvPr id="4" name="Content Placeholder 3" descr="IMG_1381.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2552" t="7561" r="7229" b="12537"/>
          <a:stretch/>
        </p:blipFill>
        <p:spPr>
          <a:xfrm rot="5400000">
            <a:off x="-181821" y="2043490"/>
            <a:ext cx="5052332" cy="3774291"/>
          </a:xfrm>
        </p:spPr>
      </p:pic>
      <p:sp>
        <p:nvSpPr>
          <p:cNvPr id="5" name="TextBox 4"/>
          <p:cNvSpPr txBox="1"/>
          <p:nvPr/>
        </p:nvSpPr>
        <p:spPr>
          <a:xfrm>
            <a:off x="4616824" y="1379578"/>
            <a:ext cx="4303058" cy="4401204"/>
          </a:xfrm>
          <a:prstGeom prst="rect">
            <a:avLst/>
          </a:prstGeom>
          <a:noFill/>
        </p:spPr>
        <p:txBody>
          <a:bodyPr wrap="square" rtlCol="0">
            <a:spAutoFit/>
          </a:bodyPr>
          <a:lstStyle/>
          <a:p>
            <a:r>
              <a:rPr lang="en-US" sz="1400" dirty="0" smtClean="0"/>
              <a:t>-Whips the </a:t>
            </a:r>
            <a:r>
              <a:rPr lang="en-US" sz="1400" dirty="0"/>
              <a:t>parts into a cycle of intervals</a:t>
            </a:r>
          </a:p>
          <a:p>
            <a:r>
              <a:rPr lang="en-US" sz="1400" dirty="0"/>
              <a:t>	-The test we did had 3 intervals</a:t>
            </a:r>
          </a:p>
          <a:p>
            <a:r>
              <a:rPr lang="en-US" sz="1400" dirty="0"/>
              <a:t>	-1st interval 30 degrees Celsius -&gt; 100 degrees Celsius. </a:t>
            </a:r>
            <a:r>
              <a:rPr lang="en-US" sz="1400" dirty="0" smtClean="0"/>
              <a:t>Given test 30 </a:t>
            </a:r>
            <a:r>
              <a:rPr lang="en-US" sz="1400" dirty="0"/>
              <a:t>minutes to run</a:t>
            </a:r>
          </a:p>
          <a:p>
            <a:r>
              <a:rPr lang="en-US" sz="1400" dirty="0"/>
              <a:t>	-2nd Interval 100 degrees Celsius-&gt; 100 Degrees Celsius. (Stable) </a:t>
            </a:r>
            <a:r>
              <a:rPr lang="en-US" sz="1400" dirty="0" smtClean="0"/>
              <a:t>Given test 99 </a:t>
            </a:r>
            <a:r>
              <a:rPr lang="en-US" sz="1400" dirty="0"/>
              <a:t>hours to run.</a:t>
            </a:r>
          </a:p>
          <a:p>
            <a:r>
              <a:rPr lang="en-US" sz="1400" dirty="0"/>
              <a:t>	-3rd and final interval 100 degrees Celsius-&gt; 30 Degrees Celsius </a:t>
            </a:r>
            <a:r>
              <a:rPr lang="en-US" sz="1400" dirty="0" smtClean="0"/>
              <a:t>Given 30 min. to run</a:t>
            </a:r>
            <a:endParaRPr lang="en-US" sz="1400" dirty="0"/>
          </a:p>
          <a:p>
            <a:r>
              <a:rPr lang="en-US" sz="1400" dirty="0"/>
              <a:t>	-Spins in 25 mm and 25 mm rotations. </a:t>
            </a:r>
          </a:p>
          <a:p>
            <a:r>
              <a:rPr lang="en-US" sz="1400" dirty="0"/>
              <a:t>	-Usually have a sponge that controls humidity, you can also connect a couplet to even check the temperature of dry/wet bulb you can also hook up an </a:t>
            </a:r>
            <a:r>
              <a:rPr lang="it-IT" sz="1400" dirty="0" err="1"/>
              <a:t>oscillator</a:t>
            </a:r>
            <a:r>
              <a:rPr lang="en-US" sz="1400" dirty="0"/>
              <a:t> . </a:t>
            </a:r>
            <a:endParaRPr lang="en-US" sz="1400" dirty="0" smtClean="0"/>
          </a:p>
          <a:p>
            <a:endParaRPr lang="en-US" sz="1400" dirty="0"/>
          </a:p>
          <a:p>
            <a:endParaRPr lang="en-US" sz="1400" dirty="0"/>
          </a:p>
          <a:p>
            <a:r>
              <a:rPr lang="en-US" sz="1400" dirty="0"/>
              <a:t>*One of the belts in the whip test machine broke they called that belt the Hutchinson Stretchy Belt. </a:t>
            </a:r>
          </a:p>
          <a:p>
            <a:r>
              <a:rPr lang="en-US" sz="1400" dirty="0"/>
              <a:t>	-Ran about 1 hour and 30 minutes to </a:t>
            </a:r>
            <a:r>
              <a:rPr lang="en-US" sz="1400" dirty="0" smtClean="0"/>
              <a:t>until we had to replace the Hutchinson belt</a:t>
            </a:r>
            <a:endParaRPr lang="en-US" sz="1400" dirty="0"/>
          </a:p>
        </p:txBody>
      </p:sp>
    </p:spTree>
    <p:extLst>
      <p:ext uri="{BB962C8B-B14F-4D97-AF65-F5344CB8AC3E}">
        <p14:creationId xmlns:p14="http://schemas.microsoft.com/office/powerpoint/2010/main" xmlns="" val="2990526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Whip Test</a:t>
            </a:r>
            <a:endParaRPr lang="en-US" dirty="0"/>
          </a:p>
        </p:txBody>
      </p:sp>
      <p:pic>
        <p:nvPicPr>
          <p:cNvPr id="4" name="Content Placeholder 3" descr="IMG_1398.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524000"/>
            <a:ext cx="5111024" cy="3028755"/>
          </a:xfrm>
        </p:spPr>
      </p:pic>
      <p:pic>
        <p:nvPicPr>
          <p:cNvPr id="5" name="Picture 4" descr="IMG_1399.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294654" y="1781900"/>
            <a:ext cx="3849346" cy="2887010"/>
          </a:xfrm>
          <a:prstGeom prst="rect">
            <a:avLst/>
          </a:prstGeom>
        </p:spPr>
      </p:pic>
      <p:sp>
        <p:nvSpPr>
          <p:cNvPr id="6" name="TextBox 5"/>
          <p:cNvSpPr txBox="1"/>
          <p:nvPr/>
        </p:nvSpPr>
        <p:spPr>
          <a:xfrm>
            <a:off x="457200" y="5054600"/>
            <a:ext cx="8229600" cy="923330"/>
          </a:xfrm>
          <a:prstGeom prst="rect">
            <a:avLst/>
          </a:prstGeom>
          <a:noFill/>
        </p:spPr>
        <p:txBody>
          <a:bodyPr wrap="square" rtlCol="0">
            <a:spAutoFit/>
          </a:bodyPr>
          <a:lstStyle/>
          <a:p>
            <a:r>
              <a:rPr lang="en-US" dirty="0" smtClean="0"/>
              <a:t>-When it first starts up you need to manually measure the frequency of rotations by taking your hand and putting it in front of the rotating section. We set it to about  7 hits a second. It is a like the same concept of rpm.</a:t>
            </a:r>
            <a:endParaRPr lang="en-US" dirty="0"/>
          </a:p>
        </p:txBody>
      </p:sp>
    </p:spTree>
    <p:extLst>
      <p:ext uri="{BB962C8B-B14F-4D97-AF65-F5344CB8AC3E}">
        <p14:creationId xmlns:p14="http://schemas.microsoft.com/office/powerpoint/2010/main" xmlns="" val="277523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and Manufacturing</a:t>
            </a:r>
            <a:endParaRPr lang="en-US" dirty="0"/>
          </a:p>
        </p:txBody>
      </p:sp>
      <p:sp>
        <p:nvSpPr>
          <p:cNvPr id="3" name="Content Placeholder 2"/>
          <p:cNvSpPr>
            <a:spLocks noGrp="1"/>
          </p:cNvSpPr>
          <p:nvPr>
            <p:ph idx="1"/>
          </p:nvPr>
        </p:nvSpPr>
        <p:spPr/>
        <p:txBody>
          <a:bodyPr/>
          <a:lstStyle/>
          <a:p>
            <a:r>
              <a:rPr lang="en-US" dirty="0" smtClean="0"/>
              <a:t>Plant 2 Consisted of absorbing information operators said. </a:t>
            </a:r>
          </a:p>
          <a:p>
            <a:pPr lvl="1"/>
            <a:r>
              <a:rPr lang="en-US" dirty="0" smtClean="0"/>
              <a:t>Operators are the person(s) who controls a specific machine and sees forth that the part is properly constructed gaged and tested.</a:t>
            </a:r>
          </a:p>
          <a:p>
            <a:pPr lvl="1"/>
            <a:r>
              <a:rPr lang="en-US" dirty="0" smtClean="0"/>
              <a:t>Poke </a:t>
            </a:r>
            <a:r>
              <a:rPr lang="en-US" dirty="0"/>
              <a:t>Yokes </a:t>
            </a:r>
            <a:r>
              <a:rPr lang="en-US" dirty="0" smtClean="0"/>
              <a:t>are there to make sure the operators follow all procedures. </a:t>
            </a:r>
            <a:endParaRPr lang="en-US" dirty="0"/>
          </a:p>
          <a:p>
            <a:pPr lvl="2"/>
            <a:r>
              <a:rPr lang="en-US" dirty="0" smtClean="0"/>
              <a:t>Liquid </a:t>
            </a:r>
            <a:r>
              <a:rPr lang="en-US" dirty="0"/>
              <a:t>lines have a lock in feature that requires them to finish all testing and precautions before moving on to the next. (Leak test afterwards) </a:t>
            </a:r>
          </a:p>
          <a:p>
            <a:pPr lvl="1"/>
            <a:r>
              <a:rPr lang="en-US" dirty="0" smtClean="0"/>
              <a:t>Operation </a:t>
            </a:r>
            <a:r>
              <a:rPr lang="en-US" dirty="0"/>
              <a:t>work standard Sheet- </a:t>
            </a:r>
            <a:r>
              <a:rPr lang="en-US" dirty="0" smtClean="0"/>
              <a:t>Steps to completing the assembly</a:t>
            </a:r>
            <a:r>
              <a:rPr lang="en-US" dirty="0"/>
              <a:t>. </a:t>
            </a:r>
            <a:r>
              <a:rPr lang="en-US" dirty="0" smtClean="0"/>
              <a:t>It also shows precautions. </a:t>
            </a:r>
            <a:endParaRPr lang="en-US" dirty="0"/>
          </a:p>
        </p:txBody>
      </p:sp>
    </p:spTree>
    <p:extLst>
      <p:ext uri="{BB962C8B-B14F-4D97-AF65-F5344CB8AC3E}">
        <p14:creationId xmlns:p14="http://schemas.microsoft.com/office/powerpoint/2010/main" xmlns="" val="3757962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Whip Test</a:t>
            </a:r>
            <a:endParaRPr lang="en-US" dirty="0"/>
          </a:p>
        </p:txBody>
      </p:sp>
      <p:pic>
        <p:nvPicPr>
          <p:cNvPr id="4" name="Content Placeholder 3" descr="IMG_1400.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88" b="10488"/>
          <a:stretch>
            <a:fillRect/>
          </a:stretch>
        </p:blipFill>
        <p:spPr>
          <a:xfrm>
            <a:off x="4036452" y="3808289"/>
            <a:ext cx="4447778" cy="2635720"/>
          </a:xfrm>
          <a:prstGeom prst="rect">
            <a:avLst/>
          </a:prstGeom>
        </p:spPr>
      </p:pic>
      <p:pic>
        <p:nvPicPr>
          <p:cNvPr id="5" name="Picture 4" descr="IMG_1401.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57200" y="1641011"/>
            <a:ext cx="4030782" cy="3023087"/>
          </a:xfrm>
          <a:prstGeom prst="rect">
            <a:avLst/>
          </a:prstGeom>
        </p:spPr>
      </p:pic>
      <p:sp>
        <p:nvSpPr>
          <p:cNvPr id="3" name="TextBox 2"/>
          <p:cNvSpPr txBox="1"/>
          <p:nvPr/>
        </p:nvSpPr>
        <p:spPr>
          <a:xfrm>
            <a:off x="4792133" y="1524000"/>
            <a:ext cx="3692097" cy="1200329"/>
          </a:xfrm>
          <a:prstGeom prst="rect">
            <a:avLst/>
          </a:prstGeom>
          <a:noFill/>
        </p:spPr>
        <p:txBody>
          <a:bodyPr wrap="square" rtlCol="0">
            <a:spAutoFit/>
          </a:bodyPr>
          <a:lstStyle/>
          <a:p>
            <a:r>
              <a:rPr lang="en-US" dirty="0" smtClean="0"/>
              <a:t>-Parts are clamped down using blocks and fixtures that will prevent the part from getting out of control</a:t>
            </a:r>
            <a:endParaRPr lang="en-US" dirty="0"/>
          </a:p>
        </p:txBody>
      </p:sp>
    </p:spTree>
    <p:extLst>
      <p:ext uri="{BB962C8B-B14F-4D97-AF65-F5344CB8AC3E}">
        <p14:creationId xmlns:p14="http://schemas.microsoft.com/office/powerpoint/2010/main" xmlns="" val="200511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Whip Test Activated </a:t>
            </a:r>
            <a:endParaRPr lang="en-US" dirty="0"/>
          </a:p>
        </p:txBody>
      </p:sp>
      <p:pic>
        <p:nvPicPr>
          <p:cNvPr id="4" name="Content Placeholder 3" descr="IMG_1409.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11562" y="1524000"/>
            <a:ext cx="4666807" cy="2765515"/>
          </a:xfrm>
        </p:spPr>
      </p:pic>
      <p:pic>
        <p:nvPicPr>
          <p:cNvPr id="5" name="Picture 4" descr="IMG_1413.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239242" y="1524000"/>
            <a:ext cx="3447558" cy="2585668"/>
          </a:xfrm>
          <a:prstGeom prst="rect">
            <a:avLst/>
          </a:prstGeom>
        </p:spPr>
      </p:pic>
      <p:pic>
        <p:nvPicPr>
          <p:cNvPr id="6" name="Picture 5" descr="IMG_1416.JPG"/>
          <p:cNvPicPr>
            <a:picLocks noChangeAspect="1"/>
          </p:cNvPicPr>
          <p:nvPr/>
        </p:nvPicPr>
        <p:blipFill rotWithShape="1">
          <a:blip r:embed="rId4" cstate="email">
            <a:extLst>
              <a:ext uri="{28A0092B-C50C-407E-A947-70E740481C1C}">
                <a14:useLocalDpi xmlns:a14="http://schemas.microsoft.com/office/drawing/2010/main" xmlns="" val="0"/>
              </a:ext>
            </a:extLst>
          </a:blip>
          <a:srcRect l="16234" t="4569" r="29831" b="3067"/>
          <a:stretch/>
        </p:blipFill>
        <p:spPr>
          <a:xfrm rot="5400000">
            <a:off x="1715739" y="3638113"/>
            <a:ext cx="2819051" cy="3620726"/>
          </a:xfrm>
          <a:prstGeom prst="rect">
            <a:avLst/>
          </a:prstGeom>
        </p:spPr>
      </p:pic>
      <p:sp>
        <p:nvSpPr>
          <p:cNvPr id="3" name="TextBox 2"/>
          <p:cNvSpPr txBox="1"/>
          <p:nvPr/>
        </p:nvSpPr>
        <p:spPr>
          <a:xfrm>
            <a:off x="5239242" y="4289515"/>
            <a:ext cx="3566091" cy="923330"/>
          </a:xfrm>
          <a:prstGeom prst="rect">
            <a:avLst/>
          </a:prstGeom>
          <a:noFill/>
        </p:spPr>
        <p:txBody>
          <a:bodyPr wrap="square" rtlCol="0">
            <a:spAutoFit/>
          </a:bodyPr>
          <a:lstStyle/>
          <a:p>
            <a:r>
              <a:rPr lang="en-US" dirty="0" smtClean="0"/>
              <a:t>Test activated</a:t>
            </a:r>
          </a:p>
          <a:p>
            <a:r>
              <a:rPr lang="en-US" dirty="0"/>
              <a:t>	</a:t>
            </a:r>
            <a:r>
              <a:rPr lang="en-US" dirty="0" smtClean="0"/>
              <a:t>-Pictures show the tremendous amount of motion </a:t>
            </a:r>
            <a:endParaRPr lang="en-US" dirty="0"/>
          </a:p>
        </p:txBody>
      </p:sp>
      <p:sp>
        <p:nvSpPr>
          <p:cNvPr id="7" name="TextBox 6"/>
          <p:cNvSpPr txBox="1"/>
          <p:nvPr/>
        </p:nvSpPr>
        <p:spPr>
          <a:xfrm>
            <a:off x="5239242" y="5452533"/>
            <a:ext cx="3024225" cy="923330"/>
          </a:xfrm>
          <a:prstGeom prst="rect">
            <a:avLst/>
          </a:prstGeom>
          <a:noFill/>
        </p:spPr>
        <p:txBody>
          <a:bodyPr wrap="square" rtlCol="0">
            <a:spAutoFit/>
          </a:bodyPr>
          <a:lstStyle/>
          <a:p>
            <a:r>
              <a:rPr lang="en-US" dirty="0" smtClean="0"/>
              <a:t>-Right: Screen reading Test is in the process of first interval. </a:t>
            </a:r>
            <a:endParaRPr lang="en-US" dirty="0"/>
          </a:p>
        </p:txBody>
      </p:sp>
    </p:spTree>
    <p:extLst>
      <p:ext uri="{BB962C8B-B14F-4D97-AF65-F5344CB8AC3E}">
        <p14:creationId xmlns:p14="http://schemas.microsoft.com/office/powerpoint/2010/main" xmlns="" val="1668702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Thermotron</a:t>
            </a:r>
            <a:endParaRPr lang="en-US" dirty="0"/>
          </a:p>
        </p:txBody>
      </p:sp>
      <p:pic>
        <p:nvPicPr>
          <p:cNvPr id="4" name="Content Placeholder 3" descr="IMG_1406.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2992" t="7952" r="23484" b="-337"/>
          <a:stretch/>
        </p:blipFill>
        <p:spPr>
          <a:xfrm rot="5400000">
            <a:off x="930592" y="1265047"/>
            <a:ext cx="3214406" cy="4161194"/>
          </a:xfrm>
        </p:spPr>
      </p:pic>
      <p:pic>
        <p:nvPicPr>
          <p:cNvPr id="5" name="Picture 4" descr="IMG_1407.JPG"/>
          <p:cNvPicPr>
            <a:picLocks noChangeAspect="1"/>
          </p:cNvPicPr>
          <p:nvPr/>
        </p:nvPicPr>
        <p:blipFill rotWithShape="1">
          <a:blip r:embed="rId3" cstate="email">
            <a:extLst>
              <a:ext uri="{28A0092B-C50C-407E-A947-70E740481C1C}">
                <a14:useLocalDpi xmlns:a14="http://schemas.microsoft.com/office/drawing/2010/main" xmlns="" val="0"/>
              </a:ext>
            </a:extLst>
          </a:blip>
          <a:srcRect l="26516" t="3127" r="20992"/>
          <a:stretch/>
        </p:blipFill>
        <p:spPr>
          <a:xfrm rot="5400000">
            <a:off x="5414671" y="1156584"/>
            <a:ext cx="3115402" cy="4312104"/>
          </a:xfrm>
          <a:prstGeom prst="rect">
            <a:avLst/>
          </a:prstGeom>
        </p:spPr>
      </p:pic>
      <p:sp>
        <p:nvSpPr>
          <p:cNvPr id="6" name="TextBox 5"/>
          <p:cNvSpPr txBox="1"/>
          <p:nvPr/>
        </p:nvSpPr>
        <p:spPr>
          <a:xfrm>
            <a:off x="457198" y="5066935"/>
            <a:ext cx="4058674" cy="923330"/>
          </a:xfrm>
          <a:prstGeom prst="rect">
            <a:avLst/>
          </a:prstGeom>
          <a:noFill/>
        </p:spPr>
        <p:txBody>
          <a:bodyPr wrap="square" rtlCol="0">
            <a:spAutoFit/>
          </a:bodyPr>
          <a:lstStyle/>
          <a:p>
            <a:r>
              <a:rPr lang="en-US" dirty="0"/>
              <a:t>-</a:t>
            </a:r>
            <a:r>
              <a:rPr lang="en-US" dirty="0" smtClean="0"/>
              <a:t>Images of the control panel for the </a:t>
            </a:r>
            <a:r>
              <a:rPr lang="en-US" dirty="0" err="1" smtClean="0"/>
              <a:t>Thermotron</a:t>
            </a:r>
            <a:endParaRPr lang="en-US" dirty="0" smtClean="0"/>
          </a:p>
          <a:p>
            <a:endParaRPr lang="en-US" dirty="0"/>
          </a:p>
        </p:txBody>
      </p:sp>
    </p:spTree>
    <p:extLst>
      <p:ext uri="{BB962C8B-B14F-4D97-AF65-F5344CB8AC3E}">
        <p14:creationId xmlns:p14="http://schemas.microsoft.com/office/powerpoint/2010/main" xmlns="" val="4268054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 Test</a:t>
            </a:r>
            <a:endParaRPr lang="en-US" dirty="0"/>
          </a:p>
        </p:txBody>
      </p:sp>
      <p:pic>
        <p:nvPicPr>
          <p:cNvPr id="4" name="Content Placeholder 3" descr="IMG_1382.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4877" t="15087" r="21968" b="19998"/>
          <a:stretch/>
        </p:blipFill>
        <p:spPr>
          <a:xfrm rot="5400000">
            <a:off x="1086289" y="1882158"/>
            <a:ext cx="5447421" cy="4199467"/>
          </a:xfrm>
        </p:spPr>
      </p:pic>
    </p:spTree>
    <p:extLst>
      <p:ext uri="{BB962C8B-B14F-4D97-AF65-F5344CB8AC3E}">
        <p14:creationId xmlns:p14="http://schemas.microsoft.com/office/powerpoint/2010/main" xmlns="" val="3188531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 Test</a:t>
            </a:r>
            <a:endParaRPr lang="en-US" dirty="0"/>
          </a:p>
        </p:txBody>
      </p:sp>
      <p:pic>
        <p:nvPicPr>
          <p:cNvPr id="4" name="Content Placeholder 3" descr="IMG_1424.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6609" t="14008" b="10494"/>
          <a:stretch/>
        </p:blipFill>
        <p:spPr>
          <a:xfrm>
            <a:off x="457200" y="1474624"/>
            <a:ext cx="3798317" cy="2579143"/>
          </a:xfrm>
        </p:spPr>
      </p:pic>
      <p:pic>
        <p:nvPicPr>
          <p:cNvPr id="5" name="Picture 4" descr="IMG_1425.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855255" y="1666045"/>
            <a:ext cx="3183629" cy="2387722"/>
          </a:xfrm>
          <a:prstGeom prst="rect">
            <a:avLst/>
          </a:prstGeom>
        </p:spPr>
      </p:pic>
      <p:pic>
        <p:nvPicPr>
          <p:cNvPr id="6" name="Picture 5" descr="IMG_1427.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73680" y="4173359"/>
            <a:ext cx="3068161" cy="2301121"/>
          </a:xfrm>
          <a:prstGeom prst="rect">
            <a:avLst/>
          </a:prstGeom>
        </p:spPr>
      </p:pic>
      <p:pic>
        <p:nvPicPr>
          <p:cNvPr id="7" name="Picture 6" descr="IMG_1248.JP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5214470" y="3910852"/>
            <a:ext cx="3929529" cy="2947147"/>
          </a:xfrm>
          <a:prstGeom prst="rect">
            <a:avLst/>
          </a:prstGeom>
        </p:spPr>
      </p:pic>
      <p:sp>
        <p:nvSpPr>
          <p:cNvPr id="3" name="TextBox 2"/>
          <p:cNvSpPr txBox="1"/>
          <p:nvPr/>
        </p:nvSpPr>
        <p:spPr>
          <a:xfrm>
            <a:off x="2878667" y="4334933"/>
            <a:ext cx="2183403" cy="923330"/>
          </a:xfrm>
          <a:prstGeom prst="rect">
            <a:avLst/>
          </a:prstGeom>
          <a:noFill/>
        </p:spPr>
        <p:txBody>
          <a:bodyPr wrap="square" rtlCol="0">
            <a:spAutoFit/>
          </a:bodyPr>
          <a:lstStyle/>
          <a:p>
            <a:r>
              <a:rPr lang="en-US" dirty="0" smtClean="0"/>
              <a:t>-More pictures of the Vibration test tables</a:t>
            </a:r>
            <a:endParaRPr lang="en-US" dirty="0"/>
          </a:p>
        </p:txBody>
      </p:sp>
    </p:spTree>
    <p:extLst>
      <p:ext uri="{BB962C8B-B14F-4D97-AF65-F5344CB8AC3E}">
        <p14:creationId xmlns:p14="http://schemas.microsoft.com/office/powerpoint/2010/main" xmlns="" val="4245445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 Test</a:t>
            </a:r>
            <a:endParaRPr lang="en-US" dirty="0"/>
          </a:p>
        </p:txBody>
      </p:sp>
      <p:sp>
        <p:nvSpPr>
          <p:cNvPr id="3" name="Content Placeholder 2"/>
          <p:cNvSpPr>
            <a:spLocks noGrp="1"/>
          </p:cNvSpPr>
          <p:nvPr>
            <p:ph idx="1"/>
          </p:nvPr>
        </p:nvSpPr>
        <p:spPr/>
        <p:txBody>
          <a:bodyPr/>
          <a:lstStyle/>
          <a:p>
            <a:r>
              <a:rPr lang="en-US" dirty="0"/>
              <a:t>	-BMW, NISSAN HONDA want </a:t>
            </a:r>
            <a:r>
              <a:rPr lang="en-US" dirty="0" smtClean="0"/>
              <a:t>resonance </a:t>
            </a:r>
            <a:r>
              <a:rPr lang="en-US" dirty="0"/>
              <a:t>point </a:t>
            </a:r>
          </a:p>
          <a:p>
            <a:r>
              <a:rPr lang="en-US" dirty="0"/>
              <a:t>		-They want the worst case scenario and build upon that. </a:t>
            </a:r>
          </a:p>
          <a:p>
            <a:r>
              <a:rPr lang="en-US" dirty="0"/>
              <a:t>	-Mercedes/BMW test = 24 hours very rigorous test (1120m/s squared is how fast they want it! (114 G)) </a:t>
            </a:r>
          </a:p>
          <a:p>
            <a:r>
              <a:rPr lang="nl-NL" dirty="0"/>
              <a:t>	-Chrysler 2 weeks- MIN </a:t>
            </a:r>
            <a:r>
              <a:rPr lang="nl-NL" dirty="0" smtClean="0"/>
              <a:t>vibration</a:t>
            </a:r>
            <a:endParaRPr lang="nl-NL" dirty="0"/>
          </a:p>
          <a:p>
            <a:r>
              <a:rPr lang="en-US" dirty="0"/>
              <a:t>	-High HZ = less distance </a:t>
            </a:r>
            <a:r>
              <a:rPr lang="en-US" dirty="0" smtClean="0"/>
              <a:t>traveled </a:t>
            </a:r>
            <a:r>
              <a:rPr lang="en-US" dirty="0"/>
              <a:t>and very high pitch</a:t>
            </a:r>
          </a:p>
          <a:p>
            <a:r>
              <a:rPr lang="en-US" dirty="0"/>
              <a:t>	</a:t>
            </a:r>
            <a:r>
              <a:rPr lang="en-US" dirty="0" smtClean="0"/>
              <a:t>-Chrysler </a:t>
            </a:r>
            <a:r>
              <a:rPr lang="en-US" dirty="0"/>
              <a:t>has a vertical test that runs several frequencies at </a:t>
            </a:r>
            <a:r>
              <a:rPr lang="en-US" dirty="0" smtClean="0"/>
              <a:t>once creating random </a:t>
            </a:r>
            <a:r>
              <a:rPr lang="en-US" dirty="0"/>
              <a:t>shakes. </a:t>
            </a:r>
          </a:p>
        </p:txBody>
      </p:sp>
    </p:spTree>
    <p:extLst>
      <p:ext uri="{BB962C8B-B14F-4D97-AF65-F5344CB8AC3E}">
        <p14:creationId xmlns:p14="http://schemas.microsoft.com/office/powerpoint/2010/main" xmlns="" val="3694783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 test</a:t>
            </a:r>
            <a:endParaRPr lang="en-US" dirty="0"/>
          </a:p>
        </p:txBody>
      </p:sp>
      <p:pic>
        <p:nvPicPr>
          <p:cNvPr id="4" name="Content Placeholder 3" descr="IMG_142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715532"/>
            <a:ext cx="6502400" cy="3853274"/>
          </a:xfrm>
        </p:spPr>
      </p:pic>
      <p:sp>
        <p:nvSpPr>
          <p:cNvPr id="3" name="TextBox 2"/>
          <p:cNvSpPr txBox="1"/>
          <p:nvPr/>
        </p:nvSpPr>
        <p:spPr>
          <a:xfrm>
            <a:off x="457200" y="5627610"/>
            <a:ext cx="3996267" cy="923330"/>
          </a:xfrm>
          <a:prstGeom prst="rect">
            <a:avLst/>
          </a:prstGeom>
          <a:noFill/>
        </p:spPr>
        <p:txBody>
          <a:bodyPr wrap="square" rtlCol="0">
            <a:spAutoFit/>
          </a:bodyPr>
          <a:lstStyle/>
          <a:p>
            <a:r>
              <a:rPr lang="en-US" dirty="0" smtClean="0"/>
              <a:t>-Picture show the whole part being clamped down onto vibration test table. </a:t>
            </a:r>
            <a:endParaRPr lang="en-US" dirty="0"/>
          </a:p>
        </p:txBody>
      </p:sp>
    </p:spTree>
    <p:extLst>
      <p:ext uri="{BB962C8B-B14F-4D97-AF65-F5344CB8AC3E}">
        <p14:creationId xmlns:p14="http://schemas.microsoft.com/office/powerpoint/2010/main" xmlns="" val="3332555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Dip Test</a:t>
            </a:r>
            <a:endParaRPr lang="en-US" dirty="0"/>
          </a:p>
        </p:txBody>
      </p:sp>
      <p:pic>
        <p:nvPicPr>
          <p:cNvPr id="4" name="Content Placeholder 3" descr="IMG_1429.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598843" y="2580043"/>
            <a:ext cx="5184212" cy="3072126"/>
          </a:xfrm>
        </p:spPr>
      </p:pic>
      <p:sp>
        <p:nvSpPr>
          <p:cNvPr id="5" name="TextBox 4"/>
          <p:cNvSpPr txBox="1"/>
          <p:nvPr/>
        </p:nvSpPr>
        <p:spPr>
          <a:xfrm>
            <a:off x="3852333" y="1524000"/>
            <a:ext cx="4834467" cy="3693319"/>
          </a:xfrm>
          <a:prstGeom prst="rect">
            <a:avLst/>
          </a:prstGeom>
          <a:noFill/>
        </p:spPr>
        <p:txBody>
          <a:bodyPr wrap="square" rtlCol="0">
            <a:spAutoFit/>
          </a:bodyPr>
          <a:lstStyle/>
          <a:p>
            <a:r>
              <a:rPr lang="en-US" dirty="0" smtClean="0"/>
              <a:t>-This test is used mainly for Nissan automobile parts. </a:t>
            </a:r>
          </a:p>
          <a:p>
            <a:endParaRPr lang="en-US" dirty="0"/>
          </a:p>
          <a:p>
            <a:r>
              <a:rPr lang="en-US" dirty="0"/>
              <a:t>-Nissan wants this test because of the possibility of the </a:t>
            </a:r>
            <a:r>
              <a:rPr lang="en-US" dirty="0" smtClean="0"/>
              <a:t>car </a:t>
            </a:r>
            <a:r>
              <a:rPr lang="en-US" dirty="0"/>
              <a:t>battery to leak chemicals </a:t>
            </a:r>
            <a:r>
              <a:rPr lang="en-US" dirty="0" smtClean="0"/>
              <a:t>onto parts</a:t>
            </a:r>
            <a:endParaRPr lang="en-US" dirty="0" smtClean="0"/>
          </a:p>
          <a:p>
            <a:endParaRPr lang="en-US" dirty="0"/>
          </a:p>
          <a:p>
            <a:r>
              <a:rPr lang="en-US" dirty="0"/>
              <a:t>-Several parts will be screwed in with nuts on a rack and then dipped into a solution with either the temperature at 49.3 degrees Celsius or 51.3 degrees Celsius </a:t>
            </a:r>
          </a:p>
          <a:p>
            <a:r>
              <a:rPr lang="en-US" dirty="0"/>
              <a:t>	-Remember to replace solution</a:t>
            </a:r>
            <a:r>
              <a:rPr lang="en-US" dirty="0" smtClean="0"/>
              <a:t>!</a:t>
            </a:r>
            <a:endParaRPr lang="en-US" dirty="0"/>
          </a:p>
          <a:p>
            <a:endParaRPr lang="en-US" dirty="0" smtClean="0"/>
          </a:p>
        </p:txBody>
      </p:sp>
    </p:spTree>
    <p:extLst>
      <p:ext uri="{BB962C8B-B14F-4D97-AF65-F5344CB8AC3E}">
        <p14:creationId xmlns:p14="http://schemas.microsoft.com/office/powerpoint/2010/main" xmlns="" val="2712671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 Testing</a:t>
            </a:r>
            <a:endParaRPr lang="en-US" dirty="0"/>
          </a:p>
        </p:txBody>
      </p:sp>
      <p:pic>
        <p:nvPicPr>
          <p:cNvPr id="6" name="Content Placeholder 5" descr="IMG_1516.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73329" y="1985043"/>
            <a:ext cx="3104550" cy="1839733"/>
          </a:xfrm>
        </p:spPr>
      </p:pic>
      <p:pic>
        <p:nvPicPr>
          <p:cNvPr id="7" name="Picture 6" descr="IMG_1519.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5776757" y="1740703"/>
            <a:ext cx="3104551" cy="2328414"/>
          </a:xfrm>
          <a:prstGeom prst="rect">
            <a:avLst/>
          </a:prstGeom>
        </p:spPr>
      </p:pic>
      <p:sp>
        <p:nvSpPr>
          <p:cNvPr id="5" name="TextBox 4"/>
          <p:cNvSpPr txBox="1"/>
          <p:nvPr/>
        </p:nvSpPr>
        <p:spPr>
          <a:xfrm>
            <a:off x="457200" y="4457186"/>
            <a:ext cx="5707626" cy="923330"/>
          </a:xfrm>
          <a:prstGeom prst="rect">
            <a:avLst/>
          </a:prstGeom>
          <a:noFill/>
        </p:spPr>
        <p:txBody>
          <a:bodyPr wrap="square" rtlCol="0">
            <a:spAutoFit/>
          </a:bodyPr>
          <a:lstStyle/>
          <a:p>
            <a:r>
              <a:rPr lang="en-US" dirty="0" smtClean="0"/>
              <a:t>-Here we have a part that failed the Impulse test</a:t>
            </a:r>
          </a:p>
          <a:p>
            <a:r>
              <a:rPr lang="en-US" dirty="0" smtClean="0"/>
              <a:t>	-As you can see transmission fluid is flowing out of the IHX </a:t>
            </a:r>
          </a:p>
        </p:txBody>
      </p:sp>
      <p:pic>
        <p:nvPicPr>
          <p:cNvPr id="8" name="Content Placeholder 3" descr="IMG_1255.JPG"/>
          <p:cNvPicPr>
            <a:picLocks noChangeAspect="1"/>
          </p:cNvPicPr>
          <p:nvPr/>
        </p:nvPicPr>
        <p:blipFill>
          <a:blip r:embed="rId4" cstate="email">
            <a:extLst>
              <a:ext uri="{28A0092B-C50C-407E-A947-70E740481C1C}">
                <a14:useLocalDpi xmlns:a14="http://schemas.microsoft.com/office/drawing/2010/main" xmlns="" val="0"/>
              </a:ext>
            </a:extLst>
          </a:blip>
          <a:srcRect t="10494" b="10494"/>
          <a:stretch>
            <a:fillRect/>
          </a:stretch>
        </p:blipFill>
        <p:spPr>
          <a:xfrm>
            <a:off x="2296933" y="1706880"/>
            <a:ext cx="3533635" cy="2094006"/>
          </a:xfrm>
          <a:prstGeom prst="rect">
            <a:avLst/>
          </a:prstGeom>
        </p:spPr>
      </p:pic>
    </p:spTree>
    <p:extLst>
      <p:ext uri="{BB962C8B-B14F-4D97-AF65-F5344CB8AC3E}">
        <p14:creationId xmlns:p14="http://schemas.microsoft.com/office/powerpoint/2010/main" xmlns="" val="3543806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 Testing</a:t>
            </a:r>
            <a:endParaRPr lang="en-US" dirty="0"/>
          </a:p>
        </p:txBody>
      </p:sp>
      <p:sp>
        <p:nvSpPr>
          <p:cNvPr id="3" name="Content Placeholder 2"/>
          <p:cNvSpPr>
            <a:spLocks noGrp="1"/>
          </p:cNvSpPr>
          <p:nvPr>
            <p:ph idx="1"/>
          </p:nvPr>
        </p:nvSpPr>
        <p:spPr/>
        <p:txBody>
          <a:bodyPr/>
          <a:lstStyle/>
          <a:p>
            <a:pPr marL="0" indent="0">
              <a:buNone/>
            </a:pPr>
            <a:r>
              <a:rPr lang="en-US" dirty="0" smtClean="0"/>
              <a:t>-Place IHX </a:t>
            </a:r>
            <a:r>
              <a:rPr lang="en-US" dirty="0"/>
              <a:t>parts into a giant chamber</a:t>
            </a:r>
          </a:p>
          <a:p>
            <a:pPr marL="0" indent="0">
              <a:buNone/>
            </a:pPr>
            <a:r>
              <a:rPr lang="en-US" dirty="0" smtClean="0"/>
              <a:t>-Tighten parts up</a:t>
            </a:r>
            <a:endParaRPr lang="en-US" dirty="0"/>
          </a:p>
          <a:p>
            <a:pPr marL="0" indent="0">
              <a:buNone/>
            </a:pPr>
            <a:r>
              <a:rPr lang="en-US" dirty="0" smtClean="0"/>
              <a:t>-Turn on computer </a:t>
            </a:r>
            <a:r>
              <a:rPr lang="en-US"/>
              <a:t>and </a:t>
            </a:r>
            <a:r>
              <a:rPr lang="en-US" smtClean="0"/>
              <a:t>run </a:t>
            </a:r>
            <a:r>
              <a:rPr lang="en-US" dirty="0"/>
              <a:t>OEM specs</a:t>
            </a:r>
          </a:p>
          <a:p>
            <a:pPr marL="0" indent="0">
              <a:buNone/>
            </a:pPr>
            <a:r>
              <a:rPr lang="en-US" dirty="0" smtClean="0"/>
              <a:t>-Run </a:t>
            </a:r>
            <a:r>
              <a:rPr lang="en-US" dirty="0"/>
              <a:t>for many hours until </a:t>
            </a:r>
            <a:r>
              <a:rPr lang="en-US" dirty="0" smtClean="0"/>
              <a:t>leakage</a:t>
            </a:r>
            <a:endParaRPr lang="en-US" dirty="0"/>
          </a:p>
          <a:p>
            <a:pPr marL="0" indent="0">
              <a:buNone/>
            </a:pPr>
            <a:r>
              <a:rPr lang="en-US" dirty="0"/>
              <a:t>	</a:t>
            </a:r>
            <a:r>
              <a:rPr lang="en-US" dirty="0" smtClean="0"/>
              <a:t>-</a:t>
            </a:r>
            <a:r>
              <a:rPr lang="en-US" dirty="0"/>
              <a:t>Trans. Oil leaks to bottom of chamber</a:t>
            </a:r>
          </a:p>
          <a:p>
            <a:pPr marL="0" indent="0">
              <a:buNone/>
            </a:pPr>
            <a:r>
              <a:rPr lang="en-US" dirty="0"/>
              <a:t>	</a:t>
            </a:r>
            <a:r>
              <a:rPr lang="en-US" dirty="0" smtClean="0"/>
              <a:t>-</a:t>
            </a:r>
            <a:r>
              <a:rPr lang="en-US" dirty="0"/>
              <a:t>Mist buster also helps in getting the room to human environments</a:t>
            </a:r>
          </a:p>
        </p:txBody>
      </p:sp>
    </p:spTree>
    <p:extLst>
      <p:ext uri="{BB962C8B-B14F-4D97-AF65-F5344CB8AC3E}">
        <p14:creationId xmlns:p14="http://schemas.microsoft.com/office/powerpoint/2010/main" xmlns="" val="419075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1 Production and Manufacturing </a:t>
            </a:r>
            <a:endParaRPr lang="en-US" dirty="0"/>
          </a:p>
        </p:txBody>
      </p:sp>
      <p:sp>
        <p:nvSpPr>
          <p:cNvPr id="3" name="Content Placeholder 2"/>
          <p:cNvSpPr>
            <a:spLocks noGrp="1"/>
          </p:cNvSpPr>
          <p:nvPr>
            <p:ph type="subTitle" idx="1"/>
          </p:nvPr>
        </p:nvSpPr>
        <p:spPr/>
        <p:txBody>
          <a:bodyPr>
            <a:normAutofit fontScale="85000" lnSpcReduction="20000"/>
          </a:bodyPr>
          <a:lstStyle/>
          <a:p>
            <a:r>
              <a:rPr lang="en-US" dirty="0"/>
              <a:t>My </a:t>
            </a:r>
            <a:r>
              <a:rPr lang="en-US" dirty="0" smtClean="0"/>
              <a:t>advisors </a:t>
            </a:r>
            <a:r>
              <a:rPr lang="en-US" dirty="0"/>
              <a:t>for Plant 2</a:t>
            </a:r>
            <a:r>
              <a:rPr lang="en-US" dirty="0" smtClean="0"/>
              <a:t>:</a:t>
            </a:r>
          </a:p>
          <a:p>
            <a:pPr lvl="1"/>
            <a:r>
              <a:rPr lang="en-US" dirty="0" smtClean="0"/>
              <a:t>David West- Manufacturing Engineer</a:t>
            </a:r>
          </a:p>
          <a:p>
            <a:pPr lvl="1"/>
            <a:r>
              <a:rPr lang="en-US" dirty="0" smtClean="0"/>
              <a:t>Randal Blair- Manufacturing Engineer</a:t>
            </a:r>
          </a:p>
          <a:p>
            <a:pPr lvl="1"/>
            <a:r>
              <a:rPr lang="en-US" dirty="0" smtClean="0"/>
              <a:t>Matt Smith- Operations Manager</a:t>
            </a:r>
          </a:p>
          <a:p>
            <a:pPr lvl="1"/>
            <a:r>
              <a:rPr lang="en-US" dirty="0" smtClean="0"/>
              <a:t>Will Milligan- Quality Engineer</a:t>
            </a:r>
          </a:p>
          <a:p>
            <a:pPr lvl="1"/>
            <a:r>
              <a:rPr lang="en-US" dirty="0" smtClean="0"/>
              <a:t>Jamie Mattox- Quality Engineer</a:t>
            </a:r>
          </a:p>
        </p:txBody>
      </p:sp>
    </p:spTree>
    <p:extLst>
      <p:ext uri="{BB962C8B-B14F-4D97-AF65-F5344CB8AC3E}">
        <p14:creationId xmlns:p14="http://schemas.microsoft.com/office/powerpoint/2010/main" xmlns="" val="1113423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 Testing</a:t>
            </a:r>
            <a:endParaRPr lang="en-US" dirty="0"/>
          </a:p>
        </p:txBody>
      </p:sp>
      <p:pic>
        <p:nvPicPr>
          <p:cNvPr id="1026" name="Picture 2" descr="E:\Iphone photos\IMP T\IMG_1549.JPG"/>
          <p:cNvPicPr>
            <a:picLocks noChangeAspect="1" noChangeArrowheads="1"/>
          </p:cNvPicPr>
          <p:nvPr/>
        </p:nvPicPr>
        <p:blipFill>
          <a:blip r:embed="rId2" cstate="print"/>
          <a:srcRect b="24695"/>
          <a:stretch>
            <a:fillRect/>
          </a:stretch>
        </p:blipFill>
        <p:spPr bwMode="auto">
          <a:xfrm>
            <a:off x="311922" y="1600912"/>
            <a:ext cx="4428317" cy="2501069"/>
          </a:xfrm>
          <a:prstGeom prst="rect">
            <a:avLst/>
          </a:prstGeom>
          <a:noFill/>
        </p:spPr>
      </p:pic>
      <p:sp>
        <p:nvSpPr>
          <p:cNvPr id="5" name="TextBox 4"/>
          <p:cNvSpPr txBox="1"/>
          <p:nvPr/>
        </p:nvSpPr>
        <p:spPr>
          <a:xfrm>
            <a:off x="457200" y="4630994"/>
            <a:ext cx="6769510" cy="646331"/>
          </a:xfrm>
          <a:prstGeom prst="rect">
            <a:avLst/>
          </a:prstGeom>
          <a:noFill/>
        </p:spPr>
        <p:txBody>
          <a:bodyPr wrap="square" rtlCol="0">
            <a:spAutoFit/>
          </a:bodyPr>
          <a:lstStyle/>
          <a:p>
            <a:r>
              <a:rPr lang="en-US" dirty="0" smtClean="0"/>
              <a:t>-Excess Transmission Fluid that escapes the Impulse Tester falls into a tub </a:t>
            </a:r>
            <a:endParaRPr lang="en-US" dirty="0"/>
          </a:p>
        </p:txBody>
      </p:sp>
      <p:pic>
        <p:nvPicPr>
          <p:cNvPr id="1027" name="Picture 3" descr="E:\Iphone photos\IMP T\IMG_1550.JPG"/>
          <p:cNvPicPr>
            <a:picLocks noChangeAspect="1" noChangeArrowheads="1"/>
          </p:cNvPicPr>
          <p:nvPr/>
        </p:nvPicPr>
        <p:blipFill>
          <a:blip r:embed="rId3" cstate="print"/>
          <a:srcRect/>
          <a:stretch>
            <a:fillRect/>
          </a:stretch>
        </p:blipFill>
        <p:spPr bwMode="auto">
          <a:xfrm>
            <a:off x="5125272" y="1600912"/>
            <a:ext cx="3437308" cy="257798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Welder</a:t>
            </a:r>
            <a:endParaRPr lang="en-US" dirty="0"/>
          </a:p>
        </p:txBody>
      </p:sp>
      <p:pic>
        <p:nvPicPr>
          <p:cNvPr id="4" name="Content Placeholder 3" descr="IMG_126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492900" y="2190217"/>
            <a:ext cx="4003999" cy="2372740"/>
          </a:xfrm>
        </p:spPr>
      </p:pic>
      <p:pic>
        <p:nvPicPr>
          <p:cNvPr id="5" name="Picture 4" descr="IMG_1263.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188999" y="2173823"/>
            <a:ext cx="4004000" cy="2405530"/>
          </a:xfrm>
          <a:prstGeom prst="rect">
            <a:avLst/>
          </a:prstGeom>
        </p:spPr>
      </p:pic>
      <p:pic>
        <p:nvPicPr>
          <p:cNvPr id="6" name="Picture 5" descr="IMG_1265.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5341872" y="1875087"/>
            <a:ext cx="4004000" cy="3003000"/>
          </a:xfrm>
          <a:prstGeom prst="rect">
            <a:avLst/>
          </a:prstGeom>
        </p:spPr>
      </p:pic>
      <p:sp>
        <p:nvSpPr>
          <p:cNvPr id="3" name="TextBox 2"/>
          <p:cNvSpPr txBox="1"/>
          <p:nvPr/>
        </p:nvSpPr>
        <p:spPr>
          <a:xfrm>
            <a:off x="457200" y="5604933"/>
            <a:ext cx="6146800" cy="646331"/>
          </a:xfrm>
          <a:prstGeom prst="rect">
            <a:avLst/>
          </a:prstGeom>
          <a:noFill/>
        </p:spPr>
        <p:txBody>
          <a:bodyPr wrap="square" rtlCol="0">
            <a:spAutoFit/>
          </a:bodyPr>
          <a:lstStyle/>
          <a:p>
            <a:r>
              <a:rPr lang="en-US" dirty="0" smtClean="0"/>
              <a:t>-Welder creates the Can’s top portion by applying friction and force producing a smooth half sphere appearance. </a:t>
            </a:r>
            <a:endParaRPr lang="en-US" dirty="0"/>
          </a:p>
        </p:txBody>
      </p:sp>
    </p:spTree>
    <p:extLst>
      <p:ext uri="{BB962C8B-B14F-4D97-AF65-F5344CB8AC3E}">
        <p14:creationId xmlns:p14="http://schemas.microsoft.com/office/powerpoint/2010/main" xmlns="" val="3611668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Welder</a:t>
            </a:r>
            <a:endParaRPr lang="en-US" dirty="0"/>
          </a:p>
        </p:txBody>
      </p:sp>
      <p:pic>
        <p:nvPicPr>
          <p:cNvPr id="4" name="Content Placeholder 3" descr="IMG_1267.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6190" t="10494" r="42461" b="10494"/>
          <a:stretch/>
        </p:blipFill>
        <p:spPr>
          <a:xfrm rot="5400000">
            <a:off x="1158792" y="837352"/>
            <a:ext cx="1576088" cy="2979271"/>
          </a:xfrm>
        </p:spPr>
      </p:pic>
      <p:pic>
        <p:nvPicPr>
          <p:cNvPr id="5" name="Picture 4" descr="IMG_1268.JPG"/>
          <p:cNvPicPr>
            <a:picLocks noChangeAspect="1"/>
          </p:cNvPicPr>
          <p:nvPr/>
        </p:nvPicPr>
        <p:blipFill rotWithShape="1">
          <a:blip r:embed="rId3" cstate="email">
            <a:extLst>
              <a:ext uri="{28A0092B-C50C-407E-A947-70E740481C1C}">
                <a14:useLocalDpi xmlns:a14="http://schemas.microsoft.com/office/drawing/2010/main" xmlns="" val="0"/>
              </a:ext>
            </a:extLst>
          </a:blip>
          <a:srcRect l="26030" r="42813"/>
          <a:stretch/>
        </p:blipFill>
        <p:spPr>
          <a:xfrm rot="5400000">
            <a:off x="1328003" y="2453405"/>
            <a:ext cx="1237663" cy="2979272"/>
          </a:xfrm>
          <a:prstGeom prst="rect">
            <a:avLst/>
          </a:prstGeom>
        </p:spPr>
      </p:pic>
      <p:pic>
        <p:nvPicPr>
          <p:cNvPr id="6" name="Picture 5" descr="IMG_1273.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362824" y="1524000"/>
            <a:ext cx="4527176" cy="3395382"/>
          </a:xfrm>
          <a:prstGeom prst="rect">
            <a:avLst/>
          </a:prstGeom>
        </p:spPr>
      </p:pic>
      <p:sp>
        <p:nvSpPr>
          <p:cNvPr id="3" name="TextBox 2"/>
          <p:cNvSpPr txBox="1"/>
          <p:nvPr/>
        </p:nvSpPr>
        <p:spPr>
          <a:xfrm>
            <a:off x="321733" y="4919382"/>
            <a:ext cx="3793067" cy="646331"/>
          </a:xfrm>
          <a:prstGeom prst="rect">
            <a:avLst/>
          </a:prstGeom>
          <a:noFill/>
        </p:spPr>
        <p:txBody>
          <a:bodyPr wrap="square" rtlCol="0">
            <a:spAutoFit/>
          </a:bodyPr>
          <a:lstStyle/>
          <a:p>
            <a:r>
              <a:rPr lang="en-US" dirty="0" smtClean="0"/>
              <a:t>-Continuation of the can’s half sphere production</a:t>
            </a:r>
            <a:endParaRPr lang="en-US" dirty="0"/>
          </a:p>
        </p:txBody>
      </p:sp>
    </p:spTree>
    <p:extLst>
      <p:ext uri="{BB962C8B-B14F-4D97-AF65-F5344CB8AC3E}">
        <p14:creationId xmlns:p14="http://schemas.microsoft.com/office/powerpoint/2010/main" xmlns="" val="1654051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Welder</a:t>
            </a:r>
            <a:endParaRPr lang="en-US" dirty="0"/>
          </a:p>
        </p:txBody>
      </p:sp>
      <p:pic>
        <p:nvPicPr>
          <p:cNvPr id="6" name="Content Placeholder 5" descr="IMG_1435.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69407" y="2228725"/>
            <a:ext cx="4057890" cy="2404676"/>
          </a:xfrm>
        </p:spPr>
      </p:pic>
      <p:pic>
        <p:nvPicPr>
          <p:cNvPr id="7" name="Picture 6" descr="IMG_1436.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532362" y="1894119"/>
            <a:ext cx="3936008" cy="2952006"/>
          </a:xfrm>
          <a:prstGeom prst="rect">
            <a:avLst/>
          </a:prstGeom>
        </p:spPr>
      </p:pic>
      <p:pic>
        <p:nvPicPr>
          <p:cNvPr id="8" name="Picture 7" descr="IMG_1437.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5659480" y="1878884"/>
            <a:ext cx="3814125" cy="2860593"/>
          </a:xfrm>
          <a:prstGeom prst="rect">
            <a:avLst/>
          </a:prstGeom>
        </p:spPr>
      </p:pic>
      <p:sp>
        <p:nvSpPr>
          <p:cNvPr id="3" name="TextBox 2"/>
          <p:cNvSpPr txBox="1"/>
          <p:nvPr/>
        </p:nvSpPr>
        <p:spPr>
          <a:xfrm>
            <a:off x="457200" y="5655733"/>
            <a:ext cx="6316133" cy="923330"/>
          </a:xfrm>
          <a:prstGeom prst="rect">
            <a:avLst/>
          </a:prstGeom>
          <a:noFill/>
        </p:spPr>
        <p:txBody>
          <a:bodyPr wrap="square" rtlCol="0">
            <a:spAutoFit/>
          </a:bodyPr>
          <a:lstStyle/>
          <a:p>
            <a:r>
              <a:rPr lang="en-US" dirty="0" smtClean="0"/>
              <a:t>-Operator clamps a quick connect to the machine</a:t>
            </a:r>
          </a:p>
          <a:p>
            <a:r>
              <a:rPr lang="en-US" dirty="0" smtClean="0"/>
              <a:t>	-The welder comes down and spins with tremendous speed allowing the part to connect to the CAC</a:t>
            </a:r>
            <a:endParaRPr lang="en-US" dirty="0"/>
          </a:p>
        </p:txBody>
      </p:sp>
    </p:spTree>
    <p:extLst>
      <p:ext uri="{BB962C8B-B14F-4D97-AF65-F5344CB8AC3E}">
        <p14:creationId xmlns:p14="http://schemas.microsoft.com/office/powerpoint/2010/main" xmlns="" val="1848027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Welder</a:t>
            </a:r>
            <a:endParaRPr lang="en-US" dirty="0"/>
          </a:p>
        </p:txBody>
      </p:sp>
      <p:pic>
        <p:nvPicPr>
          <p:cNvPr id="4" name="Content Placeholder 3" descr="IMG_1434.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3849" t="1937" b="1051"/>
          <a:stretch/>
        </p:blipFill>
        <p:spPr>
          <a:xfrm rot="5400000">
            <a:off x="3153838" y="2086829"/>
            <a:ext cx="4140404" cy="3496781"/>
          </a:xfrm>
        </p:spPr>
      </p:pic>
      <p:pic>
        <p:nvPicPr>
          <p:cNvPr id="5" name="Content Placeholder 3" descr="IMG_1432.JPG"/>
          <p:cNvPicPr>
            <a:picLocks noChangeAspect="1"/>
          </p:cNvPicPr>
          <p:nvPr/>
        </p:nvPicPr>
        <p:blipFill>
          <a:blip r:embed="rId3" cstate="email">
            <a:extLst>
              <a:ext uri="{28A0092B-C50C-407E-A947-70E740481C1C}">
                <a14:useLocalDpi xmlns:a14="http://schemas.microsoft.com/office/drawing/2010/main" xmlns="" val="0"/>
              </a:ext>
            </a:extLst>
          </a:blip>
          <a:srcRect t="10494" b="10494"/>
          <a:stretch>
            <a:fillRect/>
          </a:stretch>
        </p:blipFill>
        <p:spPr>
          <a:xfrm rot="5400000">
            <a:off x="-669653" y="2511056"/>
            <a:ext cx="4845550" cy="2871437"/>
          </a:xfrm>
          <a:prstGeom prst="rect">
            <a:avLst/>
          </a:prstGeom>
        </p:spPr>
      </p:pic>
      <p:sp>
        <p:nvSpPr>
          <p:cNvPr id="3" name="TextBox 2"/>
          <p:cNvSpPr txBox="1"/>
          <p:nvPr/>
        </p:nvSpPr>
        <p:spPr>
          <a:xfrm>
            <a:off x="3708400" y="6062133"/>
            <a:ext cx="4639733" cy="369332"/>
          </a:xfrm>
          <a:prstGeom prst="rect">
            <a:avLst/>
          </a:prstGeom>
          <a:noFill/>
        </p:spPr>
        <p:txBody>
          <a:bodyPr wrap="square" rtlCol="0">
            <a:spAutoFit/>
          </a:bodyPr>
          <a:lstStyle/>
          <a:p>
            <a:r>
              <a:rPr lang="en-US" dirty="0" smtClean="0"/>
              <a:t>-Completed Product</a:t>
            </a:r>
            <a:endParaRPr lang="en-US" dirty="0"/>
          </a:p>
        </p:txBody>
      </p:sp>
    </p:spTree>
    <p:extLst>
      <p:ext uri="{BB962C8B-B14F-4D97-AF65-F5344CB8AC3E}">
        <p14:creationId xmlns:p14="http://schemas.microsoft.com/office/powerpoint/2010/main" xmlns="" val="306360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Holes into Slim lines</a:t>
            </a:r>
            <a:endParaRPr lang="en-US" dirty="0"/>
          </a:p>
        </p:txBody>
      </p:sp>
      <p:pic>
        <p:nvPicPr>
          <p:cNvPr id="4" name="Content Placeholder 3" descr="IMG_144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456671" y="2254228"/>
            <a:ext cx="4486274" cy="2658533"/>
          </a:xfrm>
        </p:spPr>
      </p:pic>
      <p:pic>
        <p:nvPicPr>
          <p:cNvPr id="5" name="Picture 4" descr="IMG_1444.JPG"/>
          <p:cNvPicPr>
            <a:picLocks noChangeAspect="1"/>
          </p:cNvPicPr>
          <p:nvPr/>
        </p:nvPicPr>
        <p:blipFill rotWithShape="1">
          <a:blip r:embed="rId3" cstate="email">
            <a:extLst>
              <a:ext uri="{28A0092B-C50C-407E-A947-70E740481C1C}">
                <a14:useLocalDpi xmlns:a14="http://schemas.microsoft.com/office/drawing/2010/main" xmlns="" val="0"/>
              </a:ext>
            </a:extLst>
          </a:blip>
          <a:srcRect l="7374" t="17305" r="11539" b="5345"/>
          <a:stretch/>
        </p:blipFill>
        <p:spPr>
          <a:xfrm>
            <a:off x="3612239" y="1340359"/>
            <a:ext cx="4803627" cy="3436698"/>
          </a:xfrm>
          <a:prstGeom prst="rect">
            <a:avLst/>
          </a:prstGeom>
        </p:spPr>
      </p:pic>
    </p:spTree>
    <p:extLst>
      <p:ext uri="{BB962C8B-B14F-4D97-AF65-F5344CB8AC3E}">
        <p14:creationId xmlns:p14="http://schemas.microsoft.com/office/powerpoint/2010/main" xmlns="" val="1987393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holes into Slim lines</a:t>
            </a:r>
            <a:endParaRPr lang="en-US" dirty="0"/>
          </a:p>
        </p:txBody>
      </p:sp>
      <p:sp>
        <p:nvSpPr>
          <p:cNvPr id="3" name="Content Placeholder 2"/>
          <p:cNvSpPr>
            <a:spLocks noGrp="1"/>
          </p:cNvSpPr>
          <p:nvPr>
            <p:ph idx="1"/>
          </p:nvPr>
        </p:nvSpPr>
        <p:spPr/>
        <p:txBody>
          <a:bodyPr/>
          <a:lstStyle/>
          <a:p>
            <a:r>
              <a:rPr lang="en-US" dirty="0"/>
              <a:t>-Used drill press to apply a hole into the suction tubing of a Honda Part</a:t>
            </a:r>
          </a:p>
          <a:p>
            <a:r>
              <a:rPr lang="en-US" dirty="0"/>
              <a:t>	</a:t>
            </a:r>
            <a:r>
              <a:rPr lang="en-US" dirty="0" smtClean="0"/>
              <a:t>-</a:t>
            </a:r>
            <a:r>
              <a:rPr lang="en-US" dirty="0"/>
              <a:t>STEPS</a:t>
            </a:r>
          </a:p>
          <a:p>
            <a:r>
              <a:rPr lang="en-US" dirty="0"/>
              <a:t>			1) Place part </a:t>
            </a:r>
          </a:p>
          <a:p>
            <a:r>
              <a:rPr lang="en-US" dirty="0"/>
              <a:t>			2) Spray drill bit with rubbing </a:t>
            </a:r>
            <a:r>
              <a:rPr lang="en-US" dirty="0" smtClean="0"/>
              <a:t>alcohol</a:t>
            </a:r>
            <a:endParaRPr lang="en-US" dirty="0"/>
          </a:p>
          <a:p>
            <a:r>
              <a:rPr lang="en-US" dirty="0"/>
              <a:t>			3) Lower drill bit and create a hole into suction tubing. </a:t>
            </a:r>
          </a:p>
          <a:p>
            <a:r>
              <a:rPr lang="en-US" dirty="0"/>
              <a:t>			4) Check the hole with </a:t>
            </a:r>
            <a:r>
              <a:rPr lang="en-US" dirty="0" smtClean="0"/>
              <a:t>calipers. </a:t>
            </a:r>
            <a:endParaRPr lang="en-US" dirty="0"/>
          </a:p>
          <a:p>
            <a:r>
              <a:rPr lang="en-US" dirty="0"/>
              <a:t>			5) Check lengths with print</a:t>
            </a:r>
          </a:p>
          <a:p>
            <a:r>
              <a:rPr lang="en-US" dirty="0"/>
              <a:t>			6) Place into good pile</a:t>
            </a:r>
          </a:p>
        </p:txBody>
      </p:sp>
    </p:spTree>
    <p:extLst>
      <p:ext uri="{BB962C8B-B14F-4D97-AF65-F5344CB8AC3E}">
        <p14:creationId xmlns:p14="http://schemas.microsoft.com/office/powerpoint/2010/main" xmlns="" val="2988153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Placing O-rings</a:t>
            </a:r>
            <a:endParaRPr lang="en-US" dirty="0"/>
          </a:p>
        </p:txBody>
      </p:sp>
      <p:pic>
        <p:nvPicPr>
          <p:cNvPr id="4" name="Content Placeholder 3" descr="IMG_1456.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0551" t="15387" b="33847"/>
          <a:stretch/>
        </p:blipFill>
        <p:spPr>
          <a:xfrm>
            <a:off x="457199" y="1524000"/>
            <a:ext cx="4893200" cy="2082800"/>
          </a:xfrm>
        </p:spPr>
      </p:pic>
      <p:pic>
        <p:nvPicPr>
          <p:cNvPr id="5" name="Picture 4" descr="IMG_1452.JPG"/>
          <p:cNvPicPr>
            <a:picLocks noChangeAspect="1"/>
          </p:cNvPicPr>
          <p:nvPr/>
        </p:nvPicPr>
        <p:blipFill rotWithShape="1">
          <a:blip r:embed="rId3" cstate="email">
            <a:extLst>
              <a:ext uri="{28A0092B-C50C-407E-A947-70E740481C1C}">
                <a14:useLocalDpi xmlns:a14="http://schemas.microsoft.com/office/drawing/2010/main" xmlns="" val="0"/>
              </a:ext>
            </a:extLst>
          </a:blip>
          <a:srcRect l="24350" t="28571"/>
          <a:stretch/>
        </p:blipFill>
        <p:spPr>
          <a:xfrm rot="5400000">
            <a:off x="178054" y="4072214"/>
            <a:ext cx="1912958" cy="1354667"/>
          </a:xfrm>
          <a:prstGeom prst="rect">
            <a:avLst/>
          </a:prstGeom>
        </p:spPr>
      </p:pic>
      <p:pic>
        <p:nvPicPr>
          <p:cNvPr id="6" name="Picture 5" descr="IMG_1453.JPG"/>
          <p:cNvPicPr>
            <a:picLocks noChangeAspect="1"/>
          </p:cNvPicPr>
          <p:nvPr/>
        </p:nvPicPr>
        <p:blipFill rotWithShape="1">
          <a:blip r:embed="rId4" cstate="email">
            <a:extLst>
              <a:ext uri="{28A0092B-C50C-407E-A947-70E740481C1C}">
                <a14:useLocalDpi xmlns:a14="http://schemas.microsoft.com/office/drawing/2010/main" xmlns="" val="0"/>
              </a:ext>
            </a:extLst>
          </a:blip>
          <a:srcRect l="30459" t="30664" b="26656"/>
          <a:stretch/>
        </p:blipFill>
        <p:spPr>
          <a:xfrm rot="5400000">
            <a:off x="1448050" y="4309280"/>
            <a:ext cx="1912959" cy="880535"/>
          </a:xfrm>
          <a:prstGeom prst="rect">
            <a:avLst/>
          </a:prstGeom>
        </p:spPr>
      </p:pic>
      <p:pic>
        <p:nvPicPr>
          <p:cNvPr id="7" name="Content Placeholder 3" descr="IMG_1457.JPG"/>
          <p:cNvPicPr>
            <a:picLocks noChangeAspect="1"/>
          </p:cNvPicPr>
          <p:nvPr/>
        </p:nvPicPr>
        <p:blipFill>
          <a:blip r:embed="rId5" cstate="email">
            <a:extLst>
              <a:ext uri="{28A0092B-C50C-407E-A947-70E740481C1C}">
                <a14:useLocalDpi xmlns:a14="http://schemas.microsoft.com/office/drawing/2010/main" xmlns="" val="0"/>
              </a:ext>
            </a:extLst>
          </a:blip>
          <a:srcRect t="10494" b="10494"/>
          <a:stretch>
            <a:fillRect/>
          </a:stretch>
        </p:blipFill>
        <p:spPr>
          <a:xfrm rot="5400000">
            <a:off x="3610804" y="4413957"/>
            <a:ext cx="3047999" cy="1806222"/>
          </a:xfrm>
          <a:prstGeom prst="rect">
            <a:avLst/>
          </a:prstGeom>
        </p:spPr>
      </p:pic>
      <p:sp>
        <p:nvSpPr>
          <p:cNvPr id="3" name="TextBox 2"/>
          <p:cNvSpPr txBox="1"/>
          <p:nvPr/>
        </p:nvSpPr>
        <p:spPr>
          <a:xfrm>
            <a:off x="457200" y="5909733"/>
            <a:ext cx="2726267" cy="369332"/>
          </a:xfrm>
          <a:prstGeom prst="rect">
            <a:avLst/>
          </a:prstGeom>
          <a:noFill/>
        </p:spPr>
        <p:txBody>
          <a:bodyPr wrap="square" rtlCol="0">
            <a:spAutoFit/>
          </a:bodyPr>
          <a:lstStyle/>
          <a:p>
            <a:r>
              <a:rPr lang="en-US" dirty="0" smtClean="0"/>
              <a:t>-Before placing O-Rings</a:t>
            </a:r>
            <a:endParaRPr lang="en-US" dirty="0"/>
          </a:p>
        </p:txBody>
      </p:sp>
      <p:sp>
        <p:nvSpPr>
          <p:cNvPr id="8" name="TextBox 7"/>
          <p:cNvSpPr txBox="1"/>
          <p:nvPr/>
        </p:nvSpPr>
        <p:spPr>
          <a:xfrm>
            <a:off x="6248400" y="4013200"/>
            <a:ext cx="2438400" cy="369332"/>
          </a:xfrm>
          <a:prstGeom prst="rect">
            <a:avLst/>
          </a:prstGeom>
          <a:noFill/>
        </p:spPr>
        <p:txBody>
          <a:bodyPr wrap="square" rtlCol="0">
            <a:spAutoFit/>
          </a:bodyPr>
          <a:lstStyle/>
          <a:p>
            <a:r>
              <a:rPr lang="en-US" dirty="0" smtClean="0"/>
              <a:t>-After Placing O-rings</a:t>
            </a:r>
            <a:endParaRPr lang="en-US" dirty="0"/>
          </a:p>
        </p:txBody>
      </p:sp>
      <p:sp>
        <p:nvSpPr>
          <p:cNvPr id="9" name="TextBox 8"/>
          <p:cNvSpPr txBox="1"/>
          <p:nvPr/>
        </p:nvSpPr>
        <p:spPr>
          <a:xfrm>
            <a:off x="5537200" y="1524000"/>
            <a:ext cx="2878667" cy="923330"/>
          </a:xfrm>
          <a:prstGeom prst="rect">
            <a:avLst/>
          </a:prstGeom>
          <a:noFill/>
        </p:spPr>
        <p:txBody>
          <a:bodyPr wrap="square" rtlCol="0">
            <a:spAutoFit/>
          </a:bodyPr>
          <a:lstStyle/>
          <a:p>
            <a:r>
              <a:rPr lang="en-US" dirty="0" smtClean="0"/>
              <a:t>-To the left are the tools to apply O-Rings onto parts. </a:t>
            </a:r>
          </a:p>
          <a:p>
            <a:endParaRPr lang="en-US" dirty="0"/>
          </a:p>
        </p:txBody>
      </p:sp>
    </p:spTree>
    <p:extLst>
      <p:ext uri="{BB962C8B-B14F-4D97-AF65-F5344CB8AC3E}">
        <p14:creationId xmlns:p14="http://schemas.microsoft.com/office/powerpoint/2010/main" xmlns="" val="738718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Placing Valve Cores </a:t>
            </a:r>
            <a:endParaRPr lang="en-US" dirty="0"/>
          </a:p>
        </p:txBody>
      </p:sp>
      <p:pic>
        <p:nvPicPr>
          <p:cNvPr id="4" name="Content Placeholder 3" descr="IMG_1458.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139734" y="1988348"/>
            <a:ext cx="2930404" cy="1736535"/>
          </a:xfrm>
        </p:spPr>
      </p:pic>
      <p:pic>
        <p:nvPicPr>
          <p:cNvPr id="5" name="Picture 4" descr="IMG_1459.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180050" y="1737818"/>
            <a:ext cx="2771242" cy="2078432"/>
          </a:xfrm>
          <a:prstGeom prst="rect">
            <a:avLst/>
          </a:prstGeom>
        </p:spPr>
      </p:pic>
      <p:pic>
        <p:nvPicPr>
          <p:cNvPr id="6" name="Picture 5" descr="IMG_1461.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5234774" y="1684259"/>
            <a:ext cx="3945171" cy="2958878"/>
          </a:xfrm>
          <a:prstGeom prst="rect">
            <a:avLst/>
          </a:prstGeom>
        </p:spPr>
      </p:pic>
      <p:pic>
        <p:nvPicPr>
          <p:cNvPr id="7" name="Picture 6" descr="IMG_1460.JP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rot="5400000">
            <a:off x="3024068" y="4091569"/>
            <a:ext cx="3161636" cy="2371227"/>
          </a:xfrm>
          <a:prstGeom prst="rect">
            <a:avLst/>
          </a:prstGeom>
        </p:spPr>
      </p:pic>
      <p:sp>
        <p:nvSpPr>
          <p:cNvPr id="3" name="TextBox 2"/>
          <p:cNvSpPr txBox="1"/>
          <p:nvPr/>
        </p:nvSpPr>
        <p:spPr>
          <a:xfrm>
            <a:off x="134205" y="4304884"/>
            <a:ext cx="3285067" cy="1200329"/>
          </a:xfrm>
          <a:prstGeom prst="rect">
            <a:avLst/>
          </a:prstGeom>
          <a:noFill/>
        </p:spPr>
        <p:txBody>
          <a:bodyPr wrap="square" rtlCol="0">
            <a:spAutoFit/>
          </a:bodyPr>
          <a:lstStyle/>
          <a:p>
            <a:r>
              <a:rPr lang="en-US" dirty="0" smtClean="0"/>
              <a:t>-Place Valve Core into Valve</a:t>
            </a:r>
          </a:p>
          <a:p>
            <a:endParaRPr lang="en-US" dirty="0"/>
          </a:p>
          <a:p>
            <a:r>
              <a:rPr lang="en-US" dirty="0" smtClean="0"/>
              <a:t>-Next, screw valve core until it locks. </a:t>
            </a:r>
            <a:endParaRPr lang="en-US" dirty="0"/>
          </a:p>
        </p:txBody>
      </p:sp>
      <p:sp>
        <p:nvSpPr>
          <p:cNvPr id="8" name="TextBox 7"/>
          <p:cNvSpPr txBox="1"/>
          <p:nvPr/>
        </p:nvSpPr>
        <p:spPr>
          <a:xfrm>
            <a:off x="1016000" y="5740400"/>
            <a:ext cx="2403272" cy="646331"/>
          </a:xfrm>
          <a:prstGeom prst="rect">
            <a:avLst/>
          </a:prstGeom>
          <a:noFill/>
        </p:spPr>
        <p:txBody>
          <a:bodyPr wrap="square" rtlCol="0">
            <a:spAutoFit/>
          </a:bodyPr>
          <a:lstStyle/>
          <a:p>
            <a:r>
              <a:rPr lang="en-US" dirty="0" smtClean="0"/>
              <a:t>-Right: Valve cores put into valves</a:t>
            </a:r>
            <a:endParaRPr lang="en-US" dirty="0"/>
          </a:p>
        </p:txBody>
      </p:sp>
      <p:sp>
        <p:nvSpPr>
          <p:cNvPr id="9" name="TextBox 8"/>
          <p:cNvSpPr txBox="1"/>
          <p:nvPr/>
        </p:nvSpPr>
        <p:spPr>
          <a:xfrm>
            <a:off x="5994400" y="5283200"/>
            <a:ext cx="2980267" cy="646331"/>
          </a:xfrm>
          <a:prstGeom prst="rect">
            <a:avLst/>
          </a:prstGeom>
          <a:noFill/>
        </p:spPr>
        <p:txBody>
          <a:bodyPr wrap="square" rtlCol="0">
            <a:spAutoFit/>
          </a:bodyPr>
          <a:lstStyle/>
          <a:p>
            <a:r>
              <a:rPr lang="en-US" dirty="0" smtClean="0"/>
              <a:t>-Above: Screwing valve cores into valves</a:t>
            </a:r>
            <a:endParaRPr lang="en-US" dirty="0"/>
          </a:p>
        </p:txBody>
      </p:sp>
    </p:spTree>
    <p:extLst>
      <p:ext uri="{BB962C8B-B14F-4D97-AF65-F5344CB8AC3E}">
        <p14:creationId xmlns:p14="http://schemas.microsoft.com/office/powerpoint/2010/main" xmlns="" val="372001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pic>
        <p:nvPicPr>
          <p:cNvPr id="5" name="Picture 4" descr="IMG_1466.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5400000">
            <a:off x="70916" y="1903170"/>
            <a:ext cx="4140370" cy="3105277"/>
          </a:xfrm>
          <a:prstGeom prst="rect">
            <a:avLst/>
          </a:prstGeom>
        </p:spPr>
      </p:pic>
      <p:pic>
        <p:nvPicPr>
          <p:cNvPr id="6" name="Content Placeholder 3" descr="IMG_1467.JPG"/>
          <p:cNvPicPr>
            <a:picLocks noChangeAspect="1"/>
          </p:cNvPicPr>
          <p:nvPr/>
        </p:nvPicPr>
        <p:blipFill>
          <a:blip r:embed="rId3" cstate="email">
            <a:extLst>
              <a:ext uri="{28A0092B-C50C-407E-A947-70E740481C1C}">
                <a14:useLocalDpi xmlns:a14="http://schemas.microsoft.com/office/drawing/2010/main" xmlns="" val="0"/>
              </a:ext>
            </a:extLst>
          </a:blip>
          <a:srcRect t="10494" b="10494"/>
          <a:stretch>
            <a:fillRect/>
          </a:stretch>
        </p:blipFill>
        <p:spPr>
          <a:xfrm rot="5400000">
            <a:off x="3642877" y="2251246"/>
            <a:ext cx="4249422" cy="2518176"/>
          </a:xfrm>
          <a:prstGeom prst="rect">
            <a:avLst/>
          </a:prstGeom>
        </p:spPr>
      </p:pic>
      <p:sp>
        <p:nvSpPr>
          <p:cNvPr id="3" name="TextBox 2"/>
          <p:cNvSpPr txBox="1"/>
          <p:nvPr/>
        </p:nvSpPr>
        <p:spPr>
          <a:xfrm>
            <a:off x="588462" y="5635045"/>
            <a:ext cx="6675938" cy="646331"/>
          </a:xfrm>
          <a:prstGeom prst="rect">
            <a:avLst/>
          </a:prstGeom>
          <a:noFill/>
        </p:spPr>
        <p:txBody>
          <a:bodyPr wrap="square" rtlCol="0">
            <a:spAutoFit/>
          </a:bodyPr>
          <a:lstStyle/>
          <a:p>
            <a:r>
              <a:rPr lang="en-US" dirty="0"/>
              <a:t>-1st step is to take one part and put the Nissan BLK FTG and clamp down</a:t>
            </a:r>
          </a:p>
        </p:txBody>
      </p:sp>
    </p:spTree>
    <p:extLst>
      <p:ext uri="{BB962C8B-B14F-4D97-AF65-F5344CB8AC3E}">
        <p14:creationId xmlns:p14="http://schemas.microsoft.com/office/powerpoint/2010/main" xmlns="" val="302364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a:t>
            </a:r>
            <a:r>
              <a:rPr lang="en-US" dirty="0" err="1" smtClean="0"/>
              <a:t>Brazer</a:t>
            </a:r>
            <a:endParaRPr lang="en-US" dirty="0"/>
          </a:p>
        </p:txBody>
      </p:sp>
      <p:pic>
        <p:nvPicPr>
          <p:cNvPr id="6" name="Content Placeholder 5" descr="IMG_115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802561" y="2581276"/>
            <a:ext cx="5190264" cy="3075712"/>
          </a:xfrm>
        </p:spPr>
      </p:pic>
      <p:pic>
        <p:nvPicPr>
          <p:cNvPr id="7" name="Picture 6" descr="IMG_1154.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673864" y="1524000"/>
            <a:ext cx="2911472" cy="2183604"/>
          </a:xfrm>
          <a:prstGeom prst="rect">
            <a:avLst/>
          </a:prstGeom>
        </p:spPr>
      </p:pic>
      <p:sp>
        <p:nvSpPr>
          <p:cNvPr id="8" name="TextBox 7"/>
          <p:cNvSpPr txBox="1"/>
          <p:nvPr/>
        </p:nvSpPr>
        <p:spPr>
          <a:xfrm>
            <a:off x="6894597" y="1715531"/>
            <a:ext cx="2012298" cy="1477328"/>
          </a:xfrm>
          <a:prstGeom prst="rect">
            <a:avLst/>
          </a:prstGeom>
          <a:noFill/>
        </p:spPr>
        <p:txBody>
          <a:bodyPr wrap="square" rtlCol="0">
            <a:spAutoFit/>
          </a:bodyPr>
          <a:lstStyle/>
          <a:p>
            <a:r>
              <a:rPr lang="en-US" dirty="0" smtClean="0"/>
              <a:t>Here you have the Lower, Middle and Upper Flux Lines for the Rotational </a:t>
            </a:r>
            <a:r>
              <a:rPr lang="en-US" dirty="0" err="1" smtClean="0"/>
              <a:t>Brazer</a:t>
            </a:r>
            <a:endParaRPr lang="en-US" dirty="0"/>
          </a:p>
        </p:txBody>
      </p:sp>
      <p:sp>
        <p:nvSpPr>
          <p:cNvPr id="9" name="TextBox 8"/>
          <p:cNvSpPr txBox="1"/>
          <p:nvPr/>
        </p:nvSpPr>
        <p:spPr>
          <a:xfrm>
            <a:off x="3673864" y="4288827"/>
            <a:ext cx="2911472" cy="1200329"/>
          </a:xfrm>
          <a:prstGeom prst="rect">
            <a:avLst/>
          </a:prstGeom>
          <a:noFill/>
        </p:spPr>
        <p:txBody>
          <a:bodyPr wrap="square" rtlCol="0">
            <a:spAutoFit/>
          </a:bodyPr>
          <a:lstStyle/>
          <a:p>
            <a:r>
              <a:rPr lang="en-US" dirty="0" smtClean="0"/>
              <a:t>-To the left is an example of a rotational </a:t>
            </a:r>
            <a:r>
              <a:rPr lang="en-US" dirty="0" err="1" smtClean="0"/>
              <a:t>brazer</a:t>
            </a:r>
            <a:r>
              <a:rPr lang="en-US" dirty="0" smtClean="0"/>
              <a:t>, brazing several liquid lines at once.</a:t>
            </a:r>
            <a:endParaRPr lang="en-US" dirty="0"/>
          </a:p>
        </p:txBody>
      </p:sp>
    </p:spTree>
    <p:extLst>
      <p:ext uri="{BB962C8B-B14F-4D97-AF65-F5344CB8AC3E}">
        <p14:creationId xmlns:p14="http://schemas.microsoft.com/office/powerpoint/2010/main" xmlns="" val="3333791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pic>
        <p:nvPicPr>
          <p:cNvPr id="8" name="Content Placeholder 3" descr="IMG_1465.JPG"/>
          <p:cNvPicPr>
            <a:picLocks noChangeAspect="1"/>
          </p:cNvPicPr>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15462" y="2296662"/>
            <a:ext cx="3793067" cy="2247744"/>
          </a:xfrm>
          <a:prstGeom prst="rect">
            <a:avLst/>
          </a:prstGeom>
        </p:spPr>
      </p:pic>
      <p:sp>
        <p:nvSpPr>
          <p:cNvPr id="10" name="TextBox 9"/>
          <p:cNvSpPr txBox="1"/>
          <p:nvPr/>
        </p:nvSpPr>
        <p:spPr>
          <a:xfrm>
            <a:off x="457199" y="5380672"/>
            <a:ext cx="2247745" cy="1477328"/>
          </a:xfrm>
          <a:prstGeom prst="rect">
            <a:avLst/>
          </a:prstGeom>
          <a:noFill/>
        </p:spPr>
        <p:txBody>
          <a:bodyPr wrap="square" rtlCol="0">
            <a:spAutoFit/>
          </a:bodyPr>
          <a:lstStyle/>
          <a:p>
            <a:r>
              <a:rPr lang="en-US" dirty="0"/>
              <a:t>-2nd step is to take female nut and hand tightened the part to the connector. </a:t>
            </a:r>
          </a:p>
        </p:txBody>
      </p:sp>
      <p:pic>
        <p:nvPicPr>
          <p:cNvPr id="11" name="Picture 10" descr="IMG_1468.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3119968" y="1976968"/>
            <a:ext cx="3623733" cy="2717800"/>
          </a:xfrm>
          <a:prstGeom prst="rect">
            <a:avLst/>
          </a:prstGeom>
        </p:spPr>
      </p:pic>
      <p:pic>
        <p:nvPicPr>
          <p:cNvPr id="12" name="Picture 11" descr="IMG_1469.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5837768" y="1976967"/>
            <a:ext cx="3623735" cy="2717801"/>
          </a:xfrm>
          <a:prstGeom prst="rect">
            <a:avLst/>
          </a:prstGeom>
        </p:spPr>
      </p:pic>
      <p:sp>
        <p:nvSpPr>
          <p:cNvPr id="13" name="TextBox 12"/>
          <p:cNvSpPr txBox="1"/>
          <p:nvPr/>
        </p:nvSpPr>
        <p:spPr>
          <a:xfrm>
            <a:off x="3572934" y="5380672"/>
            <a:ext cx="5113866" cy="369332"/>
          </a:xfrm>
          <a:prstGeom prst="rect">
            <a:avLst/>
          </a:prstGeom>
          <a:noFill/>
        </p:spPr>
        <p:txBody>
          <a:bodyPr wrap="square" rtlCol="0">
            <a:spAutoFit/>
          </a:bodyPr>
          <a:lstStyle/>
          <a:p>
            <a:r>
              <a:rPr lang="en-US" dirty="0"/>
              <a:t>-3rd step push the start button on the machine</a:t>
            </a:r>
          </a:p>
        </p:txBody>
      </p:sp>
    </p:spTree>
    <p:extLst>
      <p:ext uri="{BB962C8B-B14F-4D97-AF65-F5344CB8AC3E}">
        <p14:creationId xmlns:p14="http://schemas.microsoft.com/office/powerpoint/2010/main" xmlns="" val="3892086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pic>
        <p:nvPicPr>
          <p:cNvPr id="4" name="Content Placeholder 3" descr="IMG_1470.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53719" y="2334916"/>
            <a:ext cx="3980868" cy="2359033"/>
          </a:xfrm>
        </p:spPr>
      </p:pic>
      <p:pic>
        <p:nvPicPr>
          <p:cNvPr id="5" name="Picture 4" descr="IMG_1471.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548133" y="2041670"/>
            <a:ext cx="3957941" cy="2968456"/>
          </a:xfrm>
          <a:prstGeom prst="rect">
            <a:avLst/>
          </a:prstGeom>
        </p:spPr>
      </p:pic>
      <p:sp>
        <p:nvSpPr>
          <p:cNvPr id="3" name="TextBox 2"/>
          <p:cNvSpPr txBox="1"/>
          <p:nvPr/>
        </p:nvSpPr>
        <p:spPr>
          <a:xfrm>
            <a:off x="592667" y="5808133"/>
            <a:ext cx="7162800" cy="923330"/>
          </a:xfrm>
          <a:prstGeom prst="rect">
            <a:avLst/>
          </a:prstGeom>
          <a:noFill/>
        </p:spPr>
        <p:txBody>
          <a:bodyPr wrap="square" rtlCol="0">
            <a:spAutoFit/>
          </a:bodyPr>
          <a:lstStyle/>
          <a:p>
            <a:r>
              <a:rPr lang="en-US" dirty="0"/>
              <a:t>-4th step is to wait for the machine to read "Sniff test" </a:t>
            </a:r>
            <a:endParaRPr lang="en-US" dirty="0" smtClean="0"/>
          </a:p>
          <a:p>
            <a:r>
              <a:rPr lang="en-US" dirty="0"/>
              <a:t>	</a:t>
            </a:r>
            <a:r>
              <a:rPr lang="en-US" dirty="0" smtClean="0"/>
              <a:t>-Machine will run through a “Vacuum Decay Test”/”Pressure decay test”</a:t>
            </a:r>
            <a:endParaRPr lang="en-US" dirty="0"/>
          </a:p>
        </p:txBody>
      </p:sp>
      <p:sp>
        <p:nvSpPr>
          <p:cNvPr id="6" name="TextBox 5"/>
          <p:cNvSpPr txBox="1"/>
          <p:nvPr/>
        </p:nvSpPr>
        <p:spPr>
          <a:xfrm>
            <a:off x="6214533" y="1828800"/>
            <a:ext cx="2472267" cy="1477328"/>
          </a:xfrm>
          <a:prstGeom prst="rect">
            <a:avLst/>
          </a:prstGeom>
          <a:noFill/>
        </p:spPr>
        <p:txBody>
          <a:bodyPr wrap="square" rtlCol="0">
            <a:spAutoFit/>
          </a:bodyPr>
          <a:lstStyle/>
          <a:p>
            <a:r>
              <a:rPr lang="en-US" dirty="0" smtClean="0"/>
              <a:t>-Pictures of the “Vacuum Decay Test” and the “Sniff Test Part” on Leak Test Machine</a:t>
            </a:r>
            <a:endParaRPr lang="en-US" dirty="0"/>
          </a:p>
        </p:txBody>
      </p:sp>
    </p:spTree>
    <p:extLst>
      <p:ext uri="{BB962C8B-B14F-4D97-AF65-F5344CB8AC3E}">
        <p14:creationId xmlns:p14="http://schemas.microsoft.com/office/powerpoint/2010/main" xmlns="" val="2079216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pic>
        <p:nvPicPr>
          <p:cNvPr id="4" name="Content Placeholder 3" descr="IMG_1472.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0625" t="-209" b="1526"/>
          <a:stretch/>
        </p:blipFill>
        <p:spPr>
          <a:xfrm rot="5400000">
            <a:off x="-129693" y="1653693"/>
            <a:ext cx="3838637" cy="3579251"/>
          </a:xfrm>
        </p:spPr>
      </p:pic>
      <p:pic>
        <p:nvPicPr>
          <p:cNvPr id="5" name="Picture 4" descr="IMG_1473.JPG"/>
          <p:cNvPicPr>
            <a:picLocks noChangeAspect="1"/>
          </p:cNvPicPr>
          <p:nvPr/>
        </p:nvPicPr>
        <p:blipFill rotWithShape="1">
          <a:blip r:embed="rId3" cstate="email">
            <a:extLst>
              <a:ext uri="{28A0092B-C50C-407E-A947-70E740481C1C}">
                <a14:useLocalDpi xmlns:a14="http://schemas.microsoft.com/office/drawing/2010/main" xmlns="" val="0"/>
              </a:ext>
            </a:extLst>
          </a:blip>
          <a:srcRect l="34870"/>
          <a:stretch/>
        </p:blipFill>
        <p:spPr>
          <a:xfrm rot="5400000">
            <a:off x="1414754" y="3576743"/>
            <a:ext cx="2500124" cy="2878978"/>
          </a:xfrm>
          <a:prstGeom prst="rect">
            <a:avLst/>
          </a:prstGeom>
        </p:spPr>
      </p:pic>
      <p:sp>
        <p:nvSpPr>
          <p:cNvPr id="3" name="TextBox 2"/>
          <p:cNvSpPr txBox="1"/>
          <p:nvPr/>
        </p:nvSpPr>
        <p:spPr>
          <a:xfrm>
            <a:off x="4351867" y="1761067"/>
            <a:ext cx="3945466" cy="2585323"/>
          </a:xfrm>
          <a:prstGeom prst="rect">
            <a:avLst/>
          </a:prstGeom>
          <a:noFill/>
        </p:spPr>
        <p:txBody>
          <a:bodyPr wrap="square" rtlCol="0">
            <a:spAutoFit/>
          </a:bodyPr>
          <a:lstStyle/>
          <a:p>
            <a:r>
              <a:rPr lang="en-US" dirty="0"/>
              <a:t>-5th step is to take the wand and use it to sniff out the part to check for leaks. </a:t>
            </a:r>
            <a:endParaRPr lang="en-US" dirty="0" smtClean="0"/>
          </a:p>
          <a:p>
            <a:endParaRPr lang="en-US" dirty="0"/>
          </a:p>
          <a:p>
            <a:r>
              <a:rPr lang="en-US" dirty="0" smtClean="0"/>
              <a:t>*At </a:t>
            </a:r>
            <a:r>
              <a:rPr lang="en-US" dirty="0"/>
              <a:t>the same time you should be </a:t>
            </a:r>
            <a:r>
              <a:rPr lang="en-US" dirty="0" smtClean="0"/>
              <a:t>analyzing </a:t>
            </a:r>
            <a:r>
              <a:rPr lang="en-US" dirty="0"/>
              <a:t>the meter to make sure you are checking braze joints and any points where leakage </a:t>
            </a:r>
            <a:r>
              <a:rPr lang="en-US" dirty="0" smtClean="0"/>
              <a:t>would </a:t>
            </a:r>
            <a:r>
              <a:rPr lang="en-US" dirty="0"/>
              <a:t>occur</a:t>
            </a:r>
          </a:p>
        </p:txBody>
      </p:sp>
      <p:pic>
        <p:nvPicPr>
          <p:cNvPr id="6" name="Content Placeholder 3" descr="IMG_1491.JPG"/>
          <p:cNvPicPr>
            <a:picLocks noChangeAspect="1"/>
          </p:cNvPicPr>
          <p:nvPr/>
        </p:nvPicPr>
        <p:blipFill rotWithShape="1">
          <a:blip r:embed="rId4" cstate="email">
            <a:extLst>
              <a:ext uri="{28A0092B-C50C-407E-A947-70E740481C1C}">
                <a14:useLocalDpi xmlns:a14="http://schemas.microsoft.com/office/drawing/2010/main" xmlns="" val="0"/>
              </a:ext>
            </a:extLst>
          </a:blip>
          <a:srcRect l="16642" t="3171" r="913" b="10494"/>
          <a:stretch/>
        </p:blipFill>
        <p:spPr>
          <a:xfrm rot="5400000">
            <a:off x="6300173" y="4312771"/>
            <a:ext cx="2673521" cy="2099732"/>
          </a:xfrm>
          <a:prstGeom prst="rect">
            <a:avLst/>
          </a:prstGeom>
        </p:spPr>
      </p:pic>
      <p:sp>
        <p:nvSpPr>
          <p:cNvPr id="7" name="TextBox 6"/>
          <p:cNvSpPr txBox="1"/>
          <p:nvPr/>
        </p:nvSpPr>
        <p:spPr>
          <a:xfrm>
            <a:off x="4351867" y="4391074"/>
            <a:ext cx="2065866" cy="2308324"/>
          </a:xfrm>
          <a:prstGeom prst="rect">
            <a:avLst/>
          </a:prstGeom>
          <a:noFill/>
        </p:spPr>
        <p:txBody>
          <a:bodyPr wrap="square" rtlCol="0">
            <a:spAutoFit/>
          </a:bodyPr>
          <a:lstStyle/>
          <a:p>
            <a:r>
              <a:rPr lang="en-US" dirty="0" smtClean="0"/>
              <a:t>-To the right is the leak rate meter</a:t>
            </a:r>
          </a:p>
          <a:p>
            <a:r>
              <a:rPr lang="en-US" dirty="0" smtClean="0"/>
              <a:t>   -If the leak rate is very low it is okay. BUT if </a:t>
            </a:r>
            <a:r>
              <a:rPr lang="en-US" dirty="0"/>
              <a:t>meter rises </a:t>
            </a:r>
            <a:r>
              <a:rPr lang="en-US" dirty="0" smtClean="0"/>
              <a:t>substantially do not pass part along</a:t>
            </a:r>
          </a:p>
        </p:txBody>
      </p:sp>
    </p:spTree>
    <p:extLst>
      <p:ext uri="{BB962C8B-B14F-4D97-AF65-F5344CB8AC3E}">
        <p14:creationId xmlns:p14="http://schemas.microsoft.com/office/powerpoint/2010/main" xmlns="" val="912589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pic>
        <p:nvPicPr>
          <p:cNvPr id="4" name="Content Placeholder 3" descr="IMG_147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190764" y="2171963"/>
            <a:ext cx="3180910" cy="1884984"/>
          </a:xfrm>
        </p:spPr>
      </p:pic>
      <p:pic>
        <p:nvPicPr>
          <p:cNvPr id="5" name="Picture 4" descr="IMG_1475.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384399" y="1921614"/>
            <a:ext cx="3180911" cy="2385684"/>
          </a:xfrm>
          <a:prstGeom prst="rect">
            <a:avLst/>
          </a:prstGeom>
        </p:spPr>
      </p:pic>
      <p:pic>
        <p:nvPicPr>
          <p:cNvPr id="7" name="Picture 6" descr="IMG_1477.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5014492" y="1922825"/>
            <a:ext cx="3190600" cy="2392950"/>
          </a:xfrm>
          <a:prstGeom prst="rect">
            <a:avLst/>
          </a:prstGeom>
        </p:spPr>
      </p:pic>
      <p:sp>
        <p:nvSpPr>
          <p:cNvPr id="3" name="TextBox 2"/>
          <p:cNvSpPr txBox="1"/>
          <p:nvPr/>
        </p:nvSpPr>
        <p:spPr>
          <a:xfrm>
            <a:off x="457200" y="5080000"/>
            <a:ext cx="7196667" cy="646331"/>
          </a:xfrm>
          <a:prstGeom prst="rect">
            <a:avLst/>
          </a:prstGeom>
          <a:noFill/>
        </p:spPr>
        <p:txBody>
          <a:bodyPr wrap="square" rtlCol="0">
            <a:spAutoFit/>
          </a:bodyPr>
          <a:lstStyle/>
          <a:p>
            <a:r>
              <a:rPr lang="en-US" dirty="0" smtClean="0"/>
              <a:t>*Continuation of Pictures for step 5. </a:t>
            </a:r>
          </a:p>
          <a:p>
            <a:r>
              <a:rPr lang="en-US" dirty="0" smtClean="0"/>
              <a:t>-Always sniff test braze joints and entire part for leaks/holes.</a:t>
            </a:r>
            <a:endParaRPr lang="en-US" dirty="0"/>
          </a:p>
        </p:txBody>
      </p:sp>
    </p:spTree>
    <p:extLst>
      <p:ext uri="{BB962C8B-B14F-4D97-AF65-F5344CB8AC3E}">
        <p14:creationId xmlns:p14="http://schemas.microsoft.com/office/powerpoint/2010/main" xmlns="" val="3182605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pic>
        <p:nvPicPr>
          <p:cNvPr id="4" name="Content Placeholder 3" descr="IMG_1478.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8617" t="10494" b="2826"/>
          <a:stretch/>
        </p:blipFill>
        <p:spPr>
          <a:xfrm rot="5400000">
            <a:off x="-278111" y="1802113"/>
            <a:ext cx="2764826" cy="2208604"/>
          </a:xfrm>
        </p:spPr>
      </p:pic>
      <p:pic>
        <p:nvPicPr>
          <p:cNvPr id="5" name="Picture 4" descr="IMG_1479.JPG"/>
          <p:cNvPicPr>
            <a:picLocks noChangeAspect="1"/>
          </p:cNvPicPr>
          <p:nvPr/>
        </p:nvPicPr>
        <p:blipFill rotWithShape="1">
          <a:blip r:embed="rId3" cstate="email">
            <a:extLst>
              <a:ext uri="{28A0092B-C50C-407E-A947-70E740481C1C}">
                <a14:useLocalDpi xmlns:a14="http://schemas.microsoft.com/office/drawing/2010/main" xmlns="" val="0"/>
              </a:ext>
            </a:extLst>
          </a:blip>
          <a:srcRect t="29537" r="20039"/>
          <a:stretch/>
        </p:blipFill>
        <p:spPr>
          <a:xfrm rot="5400000">
            <a:off x="1958050" y="1992757"/>
            <a:ext cx="2764829" cy="1827317"/>
          </a:xfrm>
          <a:prstGeom prst="rect">
            <a:avLst/>
          </a:prstGeom>
        </p:spPr>
      </p:pic>
      <p:pic>
        <p:nvPicPr>
          <p:cNvPr id="6" name="Picture 5" descr="IMG_1480.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4129056" y="1869602"/>
            <a:ext cx="2764830" cy="2073623"/>
          </a:xfrm>
          <a:prstGeom prst="rect">
            <a:avLst/>
          </a:prstGeom>
        </p:spPr>
      </p:pic>
      <p:pic>
        <p:nvPicPr>
          <p:cNvPr id="7" name="Picture 6" descr="IMG_1481.JP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rot="5400000">
            <a:off x="6351062" y="1869601"/>
            <a:ext cx="2764830" cy="2073623"/>
          </a:xfrm>
          <a:prstGeom prst="rect">
            <a:avLst/>
          </a:prstGeom>
        </p:spPr>
      </p:pic>
      <p:sp>
        <p:nvSpPr>
          <p:cNvPr id="3" name="TextBox 2"/>
          <p:cNvSpPr txBox="1"/>
          <p:nvPr/>
        </p:nvSpPr>
        <p:spPr>
          <a:xfrm>
            <a:off x="270933" y="4453466"/>
            <a:ext cx="4487334" cy="646331"/>
          </a:xfrm>
          <a:prstGeom prst="rect">
            <a:avLst/>
          </a:prstGeom>
          <a:noFill/>
        </p:spPr>
        <p:txBody>
          <a:bodyPr wrap="square" rtlCol="0">
            <a:spAutoFit/>
          </a:bodyPr>
          <a:lstStyle/>
          <a:p>
            <a:r>
              <a:rPr lang="en-US" dirty="0" smtClean="0"/>
              <a:t>-6</a:t>
            </a:r>
            <a:r>
              <a:rPr lang="en-US" baseline="30000" dirty="0" smtClean="0"/>
              <a:t>th</a:t>
            </a:r>
            <a:r>
              <a:rPr lang="en-US" dirty="0" smtClean="0"/>
              <a:t> Step is to press the “Cycle End”  button.</a:t>
            </a:r>
            <a:endParaRPr lang="en-US" dirty="0"/>
          </a:p>
        </p:txBody>
      </p:sp>
      <p:sp>
        <p:nvSpPr>
          <p:cNvPr id="8" name="TextBox 7"/>
          <p:cNvSpPr txBox="1"/>
          <p:nvPr/>
        </p:nvSpPr>
        <p:spPr>
          <a:xfrm>
            <a:off x="4474659" y="4453466"/>
            <a:ext cx="3556000" cy="1200329"/>
          </a:xfrm>
          <a:prstGeom prst="rect">
            <a:avLst/>
          </a:prstGeom>
          <a:noFill/>
        </p:spPr>
        <p:txBody>
          <a:bodyPr wrap="square" rtlCol="0">
            <a:spAutoFit/>
          </a:bodyPr>
          <a:lstStyle/>
          <a:p>
            <a:r>
              <a:rPr lang="en-US" dirty="0" smtClean="0"/>
              <a:t>-Pressing Cycle End button will change the screen to “Venting test part” and a final change to “Manual Mode”</a:t>
            </a:r>
            <a:endParaRPr lang="en-US" dirty="0"/>
          </a:p>
        </p:txBody>
      </p:sp>
      <p:sp>
        <p:nvSpPr>
          <p:cNvPr id="9" name="TextBox 8"/>
          <p:cNvSpPr txBox="1"/>
          <p:nvPr/>
        </p:nvSpPr>
        <p:spPr>
          <a:xfrm>
            <a:off x="4474659" y="5825067"/>
            <a:ext cx="3556000" cy="646331"/>
          </a:xfrm>
          <a:prstGeom prst="rect">
            <a:avLst/>
          </a:prstGeom>
          <a:noFill/>
        </p:spPr>
        <p:txBody>
          <a:bodyPr wrap="square" rtlCol="0">
            <a:spAutoFit/>
          </a:bodyPr>
          <a:lstStyle/>
          <a:p>
            <a:r>
              <a:rPr lang="en-US" dirty="0" smtClean="0"/>
              <a:t>-Manual Mode means it’s okay for you to detach the part</a:t>
            </a:r>
            <a:endParaRPr lang="en-US" dirty="0"/>
          </a:p>
        </p:txBody>
      </p:sp>
    </p:spTree>
    <p:extLst>
      <p:ext uri="{BB962C8B-B14F-4D97-AF65-F5344CB8AC3E}">
        <p14:creationId xmlns:p14="http://schemas.microsoft.com/office/powerpoint/2010/main" xmlns="" val="97325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pic>
        <p:nvPicPr>
          <p:cNvPr id="4" name="Content Placeholder 3" descr="IMG_148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24614" y="2305814"/>
            <a:ext cx="3837996" cy="2274368"/>
          </a:xfrm>
        </p:spPr>
      </p:pic>
      <p:pic>
        <p:nvPicPr>
          <p:cNvPr id="5" name="Picture 4" descr="IMG_1483.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370098" y="2003749"/>
            <a:ext cx="3837998" cy="2878499"/>
          </a:xfrm>
          <a:prstGeom prst="rect">
            <a:avLst/>
          </a:prstGeom>
        </p:spPr>
      </p:pic>
      <p:sp>
        <p:nvSpPr>
          <p:cNvPr id="3" name="TextBox 2"/>
          <p:cNvSpPr txBox="1"/>
          <p:nvPr/>
        </p:nvSpPr>
        <p:spPr>
          <a:xfrm>
            <a:off x="592667" y="5537200"/>
            <a:ext cx="5350933" cy="369332"/>
          </a:xfrm>
          <a:prstGeom prst="rect">
            <a:avLst/>
          </a:prstGeom>
          <a:noFill/>
        </p:spPr>
        <p:txBody>
          <a:bodyPr wrap="square" rtlCol="0">
            <a:spAutoFit/>
          </a:bodyPr>
          <a:lstStyle/>
          <a:p>
            <a:r>
              <a:rPr lang="en-US" dirty="0"/>
              <a:t>-7th step is to remove the clamp</a:t>
            </a:r>
          </a:p>
        </p:txBody>
      </p:sp>
    </p:spTree>
    <p:extLst>
      <p:ext uri="{BB962C8B-B14F-4D97-AF65-F5344CB8AC3E}">
        <p14:creationId xmlns:p14="http://schemas.microsoft.com/office/powerpoint/2010/main" xmlns="" val="3547888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pic>
        <p:nvPicPr>
          <p:cNvPr id="4" name="Content Placeholder 3" descr="IMG_1485.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1640" t="16457" r="21045" b="1423"/>
          <a:stretch/>
        </p:blipFill>
        <p:spPr>
          <a:xfrm rot="5400000">
            <a:off x="2492060" y="1322004"/>
            <a:ext cx="2014794" cy="2165059"/>
          </a:xfrm>
        </p:spPr>
      </p:pic>
      <p:pic>
        <p:nvPicPr>
          <p:cNvPr id="5" name="Picture 4" descr="IMG_1487.JPG"/>
          <p:cNvPicPr>
            <a:picLocks noChangeAspect="1"/>
          </p:cNvPicPr>
          <p:nvPr/>
        </p:nvPicPr>
        <p:blipFill rotWithShape="1">
          <a:blip r:embed="rId3" cstate="email">
            <a:extLst>
              <a:ext uri="{28A0092B-C50C-407E-A947-70E740481C1C}">
                <a14:useLocalDpi xmlns:a14="http://schemas.microsoft.com/office/drawing/2010/main" xmlns="" val="0"/>
              </a:ext>
            </a:extLst>
          </a:blip>
          <a:srcRect r="25427" b="6801"/>
          <a:stretch/>
        </p:blipFill>
        <p:spPr>
          <a:xfrm rot="5400000">
            <a:off x="4758339" y="1464798"/>
            <a:ext cx="2159127" cy="2023806"/>
          </a:xfrm>
          <a:prstGeom prst="rect">
            <a:avLst/>
          </a:prstGeom>
        </p:spPr>
      </p:pic>
      <p:pic>
        <p:nvPicPr>
          <p:cNvPr id="6" name="Picture 5" descr="IMG_1488.JPG"/>
          <p:cNvPicPr>
            <a:picLocks noChangeAspect="1"/>
          </p:cNvPicPr>
          <p:nvPr/>
        </p:nvPicPr>
        <p:blipFill rotWithShape="1">
          <a:blip r:embed="rId4" cstate="email">
            <a:extLst>
              <a:ext uri="{28A0092B-C50C-407E-A947-70E740481C1C}">
                <a14:useLocalDpi xmlns:a14="http://schemas.microsoft.com/office/drawing/2010/main" xmlns="" val="0"/>
              </a:ext>
            </a:extLst>
          </a:blip>
          <a:srcRect l="18130" t="35091" r="16951"/>
          <a:stretch/>
        </p:blipFill>
        <p:spPr>
          <a:xfrm rot="5400000">
            <a:off x="6799927" y="1667147"/>
            <a:ext cx="2159130" cy="1619108"/>
          </a:xfrm>
          <a:prstGeom prst="rect">
            <a:avLst/>
          </a:prstGeom>
        </p:spPr>
      </p:pic>
      <p:pic>
        <p:nvPicPr>
          <p:cNvPr id="7" name="Picture 6" descr="IMG_1489.JPG"/>
          <p:cNvPicPr>
            <a:picLocks noChangeAspect="1"/>
          </p:cNvPicPr>
          <p:nvPr/>
        </p:nvPicPr>
        <p:blipFill rotWithShape="1">
          <a:blip r:embed="rId5" cstate="email">
            <a:extLst>
              <a:ext uri="{28A0092B-C50C-407E-A947-70E740481C1C}">
                <a14:useLocalDpi xmlns:a14="http://schemas.microsoft.com/office/drawing/2010/main" xmlns="" val="0"/>
              </a:ext>
            </a:extLst>
          </a:blip>
          <a:srcRect l="30412"/>
          <a:stretch/>
        </p:blipFill>
        <p:spPr>
          <a:xfrm rot="5400000">
            <a:off x="200536" y="1318787"/>
            <a:ext cx="2014793" cy="2171491"/>
          </a:xfrm>
          <a:prstGeom prst="rect">
            <a:avLst/>
          </a:prstGeom>
        </p:spPr>
      </p:pic>
      <p:sp>
        <p:nvSpPr>
          <p:cNvPr id="3" name="TextBox 2"/>
          <p:cNvSpPr txBox="1"/>
          <p:nvPr/>
        </p:nvSpPr>
        <p:spPr>
          <a:xfrm>
            <a:off x="270933" y="4115065"/>
            <a:ext cx="8602134" cy="1477328"/>
          </a:xfrm>
          <a:prstGeom prst="rect">
            <a:avLst/>
          </a:prstGeom>
          <a:noFill/>
        </p:spPr>
        <p:txBody>
          <a:bodyPr wrap="square" rtlCol="0">
            <a:spAutoFit/>
          </a:bodyPr>
          <a:lstStyle/>
          <a:p>
            <a:r>
              <a:rPr lang="en-US" dirty="0" smtClean="0"/>
              <a:t>-8th </a:t>
            </a:r>
            <a:r>
              <a:rPr lang="en-US" dirty="0"/>
              <a:t>step is to remove the Nissan BLK FTG </a:t>
            </a:r>
            <a:endParaRPr lang="en-US" dirty="0" smtClean="0"/>
          </a:p>
          <a:p>
            <a:endParaRPr lang="en-US" dirty="0"/>
          </a:p>
          <a:p>
            <a:endParaRPr lang="en-US" dirty="0"/>
          </a:p>
          <a:p>
            <a:r>
              <a:rPr lang="en-US" dirty="0" smtClean="0"/>
              <a:t>-</a:t>
            </a:r>
            <a:r>
              <a:rPr lang="en-US" dirty="0"/>
              <a:t>9th step is to remove the female nut from the part and detaching the pressure line from the </a:t>
            </a:r>
            <a:r>
              <a:rPr lang="en-US" dirty="0" smtClean="0"/>
              <a:t>part</a:t>
            </a:r>
            <a:endParaRPr lang="en-US" dirty="0"/>
          </a:p>
        </p:txBody>
      </p:sp>
      <p:sp>
        <p:nvSpPr>
          <p:cNvPr id="8" name="TextBox 7"/>
          <p:cNvSpPr txBox="1"/>
          <p:nvPr/>
        </p:nvSpPr>
        <p:spPr>
          <a:xfrm>
            <a:off x="93133" y="3371599"/>
            <a:ext cx="728134" cy="369332"/>
          </a:xfrm>
          <a:prstGeom prst="rect">
            <a:avLst/>
          </a:prstGeom>
          <a:noFill/>
        </p:spPr>
        <p:txBody>
          <a:bodyPr wrap="square" rtlCol="0">
            <a:spAutoFit/>
          </a:bodyPr>
          <a:lstStyle/>
          <a:p>
            <a:r>
              <a:rPr lang="en-US" dirty="0" smtClean="0"/>
              <a:t>8)</a:t>
            </a:r>
            <a:endParaRPr lang="en-US" dirty="0"/>
          </a:p>
        </p:txBody>
      </p:sp>
      <p:sp>
        <p:nvSpPr>
          <p:cNvPr id="9" name="TextBox 8"/>
          <p:cNvSpPr txBox="1"/>
          <p:nvPr/>
        </p:nvSpPr>
        <p:spPr>
          <a:xfrm>
            <a:off x="2293678" y="3347664"/>
            <a:ext cx="648006" cy="369332"/>
          </a:xfrm>
          <a:prstGeom prst="rect">
            <a:avLst/>
          </a:prstGeom>
          <a:noFill/>
        </p:spPr>
        <p:txBody>
          <a:bodyPr wrap="square" rtlCol="0">
            <a:spAutoFit/>
          </a:bodyPr>
          <a:lstStyle/>
          <a:p>
            <a:r>
              <a:rPr lang="en-US" dirty="0" smtClean="0"/>
              <a:t>9)</a:t>
            </a:r>
            <a:endParaRPr lang="en-US" dirty="0"/>
          </a:p>
        </p:txBody>
      </p:sp>
      <p:sp>
        <p:nvSpPr>
          <p:cNvPr id="10" name="TextBox 9"/>
          <p:cNvSpPr txBox="1"/>
          <p:nvPr/>
        </p:nvSpPr>
        <p:spPr>
          <a:xfrm>
            <a:off x="4825999" y="3472928"/>
            <a:ext cx="389913" cy="369332"/>
          </a:xfrm>
          <a:prstGeom prst="rect">
            <a:avLst/>
          </a:prstGeom>
          <a:noFill/>
        </p:spPr>
        <p:txBody>
          <a:bodyPr wrap="none" rtlCol="0">
            <a:spAutoFit/>
          </a:bodyPr>
          <a:lstStyle/>
          <a:p>
            <a:r>
              <a:rPr lang="en-US" dirty="0" smtClean="0"/>
              <a:t>9)</a:t>
            </a:r>
            <a:endParaRPr lang="en-US" dirty="0"/>
          </a:p>
        </p:txBody>
      </p:sp>
      <p:sp>
        <p:nvSpPr>
          <p:cNvPr id="11" name="TextBox 10"/>
          <p:cNvSpPr txBox="1"/>
          <p:nvPr/>
        </p:nvSpPr>
        <p:spPr>
          <a:xfrm>
            <a:off x="7069938" y="3532330"/>
            <a:ext cx="389913"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xmlns="" val="567546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US" dirty="0"/>
          </a:p>
        </p:txBody>
      </p:sp>
      <p:sp>
        <p:nvSpPr>
          <p:cNvPr id="3" name="Content Placeholder 2"/>
          <p:cNvSpPr>
            <a:spLocks noGrp="1"/>
          </p:cNvSpPr>
          <p:nvPr>
            <p:ph idx="1"/>
          </p:nvPr>
        </p:nvSpPr>
        <p:spPr/>
        <p:txBody>
          <a:bodyPr/>
          <a:lstStyle/>
          <a:p>
            <a:r>
              <a:rPr lang="en-US" dirty="0"/>
              <a:t>-10th step is </a:t>
            </a:r>
            <a:r>
              <a:rPr lang="en-US" dirty="0" smtClean="0"/>
              <a:t>if the part </a:t>
            </a:r>
            <a:r>
              <a:rPr lang="en-US" dirty="0"/>
              <a:t>does not have any </a:t>
            </a:r>
            <a:r>
              <a:rPr lang="en-US" dirty="0" smtClean="0"/>
              <a:t>leaks,  </a:t>
            </a:r>
            <a:r>
              <a:rPr lang="en-US" dirty="0"/>
              <a:t>take a green marker and mark a green line for a successful passed part. IF </a:t>
            </a:r>
            <a:r>
              <a:rPr lang="en-US" dirty="0" smtClean="0"/>
              <a:t>the part is leaking then </a:t>
            </a:r>
            <a:r>
              <a:rPr lang="en-US" dirty="0"/>
              <a:t>get a red marker and mark the part with a red line. This would signify that we need to </a:t>
            </a:r>
            <a:r>
              <a:rPr lang="en-US" dirty="0" err="1"/>
              <a:t>rebraze</a:t>
            </a:r>
            <a:r>
              <a:rPr lang="en-US" dirty="0"/>
              <a:t> the part. </a:t>
            </a:r>
          </a:p>
          <a:p>
            <a:r>
              <a:rPr lang="en-US" dirty="0" smtClean="0"/>
              <a:t>-</a:t>
            </a:r>
            <a:r>
              <a:rPr lang="en-US" dirty="0"/>
              <a:t>11th step is to place it on a rack with all the other parts that passed the leak test. </a:t>
            </a:r>
          </a:p>
          <a:p>
            <a:r>
              <a:rPr lang="en-US" dirty="0"/>
              <a:t>	-Continue until you complete all of your parts. </a:t>
            </a:r>
          </a:p>
          <a:p>
            <a:endParaRPr lang="en-US" dirty="0"/>
          </a:p>
        </p:txBody>
      </p:sp>
    </p:spTree>
    <p:extLst>
      <p:ext uri="{BB962C8B-B14F-4D97-AF65-F5344CB8AC3E}">
        <p14:creationId xmlns:p14="http://schemas.microsoft.com/office/powerpoint/2010/main" xmlns="" val="3558148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6 Lab</a:t>
            </a:r>
            <a:endParaRPr lang="en-US" dirty="0"/>
          </a:p>
        </p:txBody>
      </p:sp>
      <p:sp>
        <p:nvSpPr>
          <p:cNvPr id="3" name="Content Placeholder 2"/>
          <p:cNvSpPr>
            <a:spLocks noGrp="1"/>
          </p:cNvSpPr>
          <p:nvPr>
            <p:ph type="subTitle" idx="1"/>
          </p:nvPr>
        </p:nvSpPr>
        <p:spPr/>
        <p:txBody>
          <a:bodyPr/>
          <a:lstStyle/>
          <a:p>
            <a:r>
              <a:rPr lang="en-US" dirty="0" smtClean="0"/>
              <a:t>Advisors for Plant 1:</a:t>
            </a:r>
          </a:p>
          <a:p>
            <a:pPr lvl="1"/>
            <a:r>
              <a:rPr lang="en-US" dirty="0" smtClean="0"/>
              <a:t>Robert </a:t>
            </a:r>
            <a:r>
              <a:rPr lang="en-US" dirty="0"/>
              <a:t>Lamb - Lab Supervisor</a:t>
            </a:r>
          </a:p>
          <a:p>
            <a:pPr lvl="1"/>
            <a:r>
              <a:rPr lang="en-US" dirty="0"/>
              <a:t>Brandon – Lab Technician </a:t>
            </a:r>
          </a:p>
          <a:p>
            <a:pPr lvl="1">
              <a:buNone/>
            </a:pPr>
            <a:endParaRPr lang="en-US" dirty="0"/>
          </a:p>
        </p:txBody>
      </p:sp>
    </p:spTree>
    <p:extLst>
      <p:ext uri="{BB962C8B-B14F-4D97-AF65-F5344CB8AC3E}">
        <p14:creationId xmlns:p14="http://schemas.microsoft.com/office/powerpoint/2010/main" xmlns="" val="241083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Spray/Corrosion Test</a:t>
            </a:r>
            <a:endParaRPr lang="en-US" dirty="0"/>
          </a:p>
        </p:txBody>
      </p:sp>
      <p:sp>
        <p:nvSpPr>
          <p:cNvPr id="3" name="Content Placeholder 2"/>
          <p:cNvSpPr>
            <a:spLocks noGrp="1"/>
          </p:cNvSpPr>
          <p:nvPr>
            <p:ph idx="1"/>
          </p:nvPr>
        </p:nvSpPr>
        <p:spPr/>
        <p:txBody>
          <a:bodyPr>
            <a:normAutofit/>
          </a:bodyPr>
          <a:lstStyle/>
          <a:p>
            <a:r>
              <a:rPr lang="en-US" dirty="0" smtClean="0"/>
              <a:t>Placed parts </a:t>
            </a:r>
            <a:r>
              <a:rPr lang="en-US" dirty="0"/>
              <a:t>inside of a tank and </a:t>
            </a:r>
            <a:r>
              <a:rPr lang="en-US" dirty="0" smtClean="0"/>
              <a:t>tested if </a:t>
            </a:r>
            <a:r>
              <a:rPr lang="en-US" dirty="0"/>
              <a:t>it can withstand elements of high humidity, dry air and salt sprays. </a:t>
            </a:r>
            <a:endParaRPr lang="en-US" dirty="0" smtClean="0"/>
          </a:p>
          <a:p>
            <a:r>
              <a:rPr lang="en-US" dirty="0" smtClean="0"/>
              <a:t>Each </a:t>
            </a:r>
            <a:r>
              <a:rPr lang="en-US" dirty="0"/>
              <a:t>OEM will have different types of specs </a:t>
            </a:r>
            <a:r>
              <a:rPr lang="en-US" dirty="0" smtClean="0"/>
              <a:t>whether </a:t>
            </a:r>
            <a:r>
              <a:rPr lang="en-US" dirty="0"/>
              <a:t>set to 2200 hours </a:t>
            </a:r>
            <a:r>
              <a:rPr lang="en-US" dirty="0" smtClean="0"/>
              <a:t>or </a:t>
            </a:r>
            <a:r>
              <a:rPr lang="en-US" dirty="0"/>
              <a:t>120 hours </a:t>
            </a:r>
            <a:endParaRPr lang="en-US" dirty="0" smtClean="0"/>
          </a:p>
          <a:p>
            <a:r>
              <a:rPr lang="en-US" dirty="0" smtClean="0"/>
              <a:t>OEMS </a:t>
            </a:r>
            <a:r>
              <a:rPr lang="en-US" dirty="0"/>
              <a:t>have different </a:t>
            </a:r>
            <a:r>
              <a:rPr lang="en-US" dirty="0" smtClean="0"/>
              <a:t>percentages </a:t>
            </a:r>
            <a:r>
              <a:rPr lang="en-US" dirty="0"/>
              <a:t>of salt </a:t>
            </a:r>
            <a:r>
              <a:rPr lang="en-US" dirty="0" smtClean="0"/>
              <a:t>0.9% to </a:t>
            </a:r>
            <a:r>
              <a:rPr lang="en-US" dirty="0"/>
              <a:t>9% of salt mixture. </a:t>
            </a:r>
          </a:p>
          <a:p>
            <a:r>
              <a:rPr lang="en-US" dirty="0"/>
              <a:t>		-The salt is sprayed through the bottom and comes out </a:t>
            </a:r>
            <a:r>
              <a:rPr lang="en-US" dirty="0" smtClean="0"/>
              <a:t>resembling a shower</a:t>
            </a:r>
            <a:endParaRPr lang="en-US" dirty="0"/>
          </a:p>
          <a:p>
            <a:r>
              <a:rPr lang="en-US" dirty="0"/>
              <a:t>		-Mist/fog </a:t>
            </a:r>
            <a:r>
              <a:rPr lang="en-US" dirty="0" smtClean="0"/>
              <a:t>appears inside tank</a:t>
            </a:r>
            <a:endParaRPr lang="en-US" dirty="0"/>
          </a:p>
        </p:txBody>
      </p:sp>
    </p:spTree>
    <p:extLst>
      <p:ext uri="{BB962C8B-B14F-4D97-AF65-F5344CB8AC3E}">
        <p14:creationId xmlns:p14="http://schemas.microsoft.com/office/powerpoint/2010/main" xmlns="" val="75735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a:t>
            </a:r>
            <a:r>
              <a:rPr lang="en-US" dirty="0" err="1" smtClean="0"/>
              <a:t>Brazers</a:t>
            </a:r>
            <a:endParaRPr lang="en-US" dirty="0"/>
          </a:p>
        </p:txBody>
      </p:sp>
      <p:pic>
        <p:nvPicPr>
          <p:cNvPr id="4" name="Content Placeholder 3" descr="IMG_1155.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4568466" y="2577527"/>
            <a:ext cx="5171861" cy="3064807"/>
          </a:xfrm>
        </p:spPr>
      </p:pic>
      <p:sp>
        <p:nvSpPr>
          <p:cNvPr id="5" name="TextBox 4"/>
          <p:cNvSpPr txBox="1"/>
          <p:nvPr/>
        </p:nvSpPr>
        <p:spPr>
          <a:xfrm>
            <a:off x="457200" y="1524000"/>
            <a:ext cx="4293144" cy="4247317"/>
          </a:xfrm>
          <a:prstGeom prst="rect">
            <a:avLst/>
          </a:prstGeom>
          <a:noFill/>
        </p:spPr>
        <p:txBody>
          <a:bodyPr wrap="square" rtlCol="0">
            <a:spAutoFit/>
          </a:bodyPr>
          <a:lstStyle/>
          <a:p>
            <a:r>
              <a:rPr lang="en-US" dirty="0" smtClean="0"/>
              <a:t>-To the right would be an example of a sheet an operator would used to control the </a:t>
            </a:r>
            <a:r>
              <a:rPr lang="en-US" dirty="0" err="1" smtClean="0"/>
              <a:t>brazer</a:t>
            </a:r>
            <a:r>
              <a:rPr lang="en-US" dirty="0" smtClean="0"/>
              <a:t>. </a:t>
            </a:r>
          </a:p>
          <a:p>
            <a:r>
              <a:rPr lang="en-US" dirty="0"/>
              <a:t>	</a:t>
            </a:r>
            <a:r>
              <a:rPr lang="en-US" dirty="0" smtClean="0"/>
              <a:t>-Lists start up/shutdown directions and safety precautions. </a:t>
            </a:r>
          </a:p>
          <a:p>
            <a:endParaRPr lang="en-US" dirty="0" smtClean="0"/>
          </a:p>
          <a:p>
            <a:endParaRPr lang="en-US" dirty="0" smtClean="0"/>
          </a:p>
          <a:p>
            <a:r>
              <a:rPr lang="en-US" dirty="0" smtClean="0"/>
              <a:t>- Assembly is moved automatically in relation to the torch.</a:t>
            </a:r>
          </a:p>
          <a:p>
            <a:r>
              <a:rPr lang="en-US" dirty="0" smtClean="0"/>
              <a:t>	-Joint temperature is controlled by adjustment of time, torch to work distance and gas mixture </a:t>
            </a:r>
          </a:p>
          <a:p>
            <a:r>
              <a:rPr lang="en-US" dirty="0" smtClean="0"/>
              <a:t>	-Filler metal is liquid during brazing </a:t>
            </a:r>
          </a:p>
          <a:p>
            <a:endParaRPr lang="en-US" dirty="0"/>
          </a:p>
        </p:txBody>
      </p:sp>
    </p:spTree>
    <p:extLst>
      <p:ext uri="{BB962C8B-B14F-4D97-AF65-F5344CB8AC3E}">
        <p14:creationId xmlns:p14="http://schemas.microsoft.com/office/powerpoint/2010/main" xmlns="" val="911615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Testing</a:t>
            </a:r>
            <a:endParaRPr lang="en-US" dirty="0"/>
          </a:p>
        </p:txBody>
      </p:sp>
      <p:pic>
        <p:nvPicPr>
          <p:cNvPr id="4" name="Content Placeholder 3" descr="IMG_1509.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711200" y="1524000"/>
            <a:ext cx="6667500" cy="3951111"/>
          </a:xfrm>
        </p:spPr>
      </p:pic>
      <p:sp>
        <p:nvSpPr>
          <p:cNvPr id="5" name="TextBox 4"/>
          <p:cNvSpPr txBox="1"/>
          <p:nvPr/>
        </p:nvSpPr>
        <p:spPr>
          <a:xfrm>
            <a:off x="711200" y="5727700"/>
            <a:ext cx="6845300" cy="369332"/>
          </a:xfrm>
          <a:prstGeom prst="rect">
            <a:avLst/>
          </a:prstGeom>
          <a:noFill/>
        </p:spPr>
        <p:txBody>
          <a:bodyPr wrap="square" rtlCol="0">
            <a:spAutoFit/>
          </a:bodyPr>
          <a:lstStyle/>
          <a:p>
            <a:r>
              <a:rPr lang="en-US" dirty="0" smtClean="0"/>
              <a:t>Corrosion Tank </a:t>
            </a:r>
            <a:endParaRPr lang="en-US" dirty="0"/>
          </a:p>
        </p:txBody>
      </p:sp>
    </p:spTree>
    <p:extLst>
      <p:ext uri="{BB962C8B-B14F-4D97-AF65-F5344CB8AC3E}">
        <p14:creationId xmlns:p14="http://schemas.microsoft.com/office/powerpoint/2010/main" xmlns="" val="549145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Testing</a:t>
            </a:r>
            <a:endParaRPr lang="en-US" dirty="0"/>
          </a:p>
        </p:txBody>
      </p:sp>
      <p:pic>
        <p:nvPicPr>
          <p:cNvPr id="4" name="Content Placeholder 3" descr="IMG_1510.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t="-94" b="378"/>
          <a:stretch/>
        </p:blipFill>
        <p:spPr>
          <a:xfrm rot="5400000">
            <a:off x="-61922" y="2043122"/>
            <a:ext cx="4117941" cy="3079697"/>
          </a:xfrm>
        </p:spPr>
      </p:pic>
      <p:pic>
        <p:nvPicPr>
          <p:cNvPr id="5" name="Picture 4" descr="IMG_1512.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3169936" y="2038743"/>
            <a:ext cx="4117942" cy="3088457"/>
          </a:xfrm>
          <a:prstGeom prst="rect">
            <a:avLst/>
          </a:prstGeom>
        </p:spPr>
      </p:pic>
      <p:sp>
        <p:nvSpPr>
          <p:cNvPr id="3" name="TextBox 2"/>
          <p:cNvSpPr txBox="1"/>
          <p:nvPr/>
        </p:nvSpPr>
        <p:spPr>
          <a:xfrm>
            <a:off x="581114" y="5725682"/>
            <a:ext cx="6033331" cy="923330"/>
          </a:xfrm>
          <a:prstGeom prst="rect">
            <a:avLst/>
          </a:prstGeom>
          <a:noFill/>
        </p:spPr>
        <p:txBody>
          <a:bodyPr wrap="square" rtlCol="0">
            <a:spAutoFit/>
          </a:bodyPr>
          <a:lstStyle/>
          <a:p>
            <a:r>
              <a:rPr lang="en-US" dirty="0"/>
              <a:t>-**First vapor generator boils up water and gives off mist into tank</a:t>
            </a:r>
          </a:p>
          <a:p>
            <a:r>
              <a:rPr lang="en-US" dirty="0"/>
              <a:t>	</a:t>
            </a:r>
            <a:r>
              <a:rPr lang="en-US" dirty="0" smtClean="0"/>
              <a:t>-</a:t>
            </a:r>
            <a:r>
              <a:rPr lang="en-US" dirty="0"/>
              <a:t>NEXT </a:t>
            </a:r>
            <a:r>
              <a:rPr lang="en-US" dirty="0" smtClean="0"/>
              <a:t>boiled </a:t>
            </a:r>
            <a:r>
              <a:rPr lang="en-US" dirty="0"/>
              <a:t>water goes to the bubble tower</a:t>
            </a:r>
          </a:p>
        </p:txBody>
      </p:sp>
    </p:spTree>
    <p:extLst>
      <p:ext uri="{BB962C8B-B14F-4D97-AF65-F5344CB8AC3E}">
        <p14:creationId xmlns:p14="http://schemas.microsoft.com/office/powerpoint/2010/main" xmlns="" val="3050254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Testing </a:t>
            </a:r>
            <a:endParaRPr lang="en-US" dirty="0"/>
          </a:p>
        </p:txBody>
      </p:sp>
      <p:pic>
        <p:nvPicPr>
          <p:cNvPr id="4" name="Content Placeholder 3" descr="IMG_149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263935" y="2245136"/>
            <a:ext cx="3540117" cy="2097847"/>
          </a:xfrm>
        </p:spPr>
      </p:pic>
      <p:pic>
        <p:nvPicPr>
          <p:cNvPr id="5" name="Picture 4" descr="IMG_1495.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262541" y="1966517"/>
            <a:ext cx="3540117" cy="2655088"/>
          </a:xfrm>
          <a:prstGeom prst="rect">
            <a:avLst/>
          </a:prstGeom>
        </p:spPr>
      </p:pic>
      <p:pic>
        <p:nvPicPr>
          <p:cNvPr id="6" name="Picture 5" descr="IMG_1496.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5111953" y="1966518"/>
            <a:ext cx="3540117" cy="2655088"/>
          </a:xfrm>
          <a:prstGeom prst="rect">
            <a:avLst/>
          </a:prstGeom>
        </p:spPr>
      </p:pic>
      <p:pic>
        <p:nvPicPr>
          <p:cNvPr id="7" name="Picture 6" descr="IMG_1497.JPG"/>
          <p:cNvPicPr>
            <a:picLocks noChangeAspect="1"/>
          </p:cNvPicPr>
          <p:nvPr/>
        </p:nvPicPr>
        <p:blipFill rotWithShape="1">
          <a:blip r:embed="rId5" cstate="email">
            <a:extLst>
              <a:ext uri="{28A0092B-C50C-407E-A947-70E740481C1C}">
                <a14:useLocalDpi xmlns:a14="http://schemas.microsoft.com/office/drawing/2010/main" xmlns="" val="0"/>
              </a:ext>
            </a:extLst>
          </a:blip>
          <a:srcRect l="45689" t="20170" r="32925" b="15693"/>
          <a:stretch/>
        </p:blipFill>
        <p:spPr>
          <a:xfrm rot="5400000">
            <a:off x="6202035" y="595635"/>
            <a:ext cx="825502" cy="1856730"/>
          </a:xfrm>
          <a:prstGeom prst="rect">
            <a:avLst/>
          </a:prstGeom>
        </p:spPr>
      </p:pic>
      <p:sp>
        <p:nvSpPr>
          <p:cNvPr id="8" name="TextBox 7"/>
          <p:cNvSpPr txBox="1"/>
          <p:nvPr/>
        </p:nvSpPr>
        <p:spPr>
          <a:xfrm>
            <a:off x="5496121" y="5257800"/>
            <a:ext cx="2771779" cy="1200329"/>
          </a:xfrm>
          <a:prstGeom prst="rect">
            <a:avLst/>
          </a:prstGeom>
          <a:noFill/>
        </p:spPr>
        <p:txBody>
          <a:bodyPr wrap="square" rtlCol="0">
            <a:spAutoFit/>
          </a:bodyPr>
          <a:lstStyle/>
          <a:p>
            <a:r>
              <a:rPr lang="en-US" dirty="0"/>
              <a:t>-Bubble tower heats up with bubbles and water and spins to give off mist /water into the system. </a:t>
            </a:r>
          </a:p>
        </p:txBody>
      </p:sp>
    </p:spTree>
    <p:extLst>
      <p:ext uri="{BB962C8B-B14F-4D97-AF65-F5344CB8AC3E}">
        <p14:creationId xmlns:p14="http://schemas.microsoft.com/office/powerpoint/2010/main" xmlns="" val="9536107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Testing</a:t>
            </a:r>
            <a:endParaRPr lang="en-US" dirty="0"/>
          </a:p>
        </p:txBody>
      </p:sp>
      <p:pic>
        <p:nvPicPr>
          <p:cNvPr id="4" name="Content Placeholder 3" descr="IMG_1513.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250494" y="2231695"/>
            <a:ext cx="3474136" cy="2058748"/>
          </a:xfrm>
        </p:spPr>
      </p:pic>
      <p:sp>
        <p:nvSpPr>
          <p:cNvPr id="5" name="TextBox 4"/>
          <p:cNvSpPr txBox="1"/>
          <p:nvPr/>
        </p:nvSpPr>
        <p:spPr>
          <a:xfrm>
            <a:off x="3060700" y="1524001"/>
            <a:ext cx="4991100" cy="2031325"/>
          </a:xfrm>
          <a:prstGeom prst="rect">
            <a:avLst/>
          </a:prstGeom>
          <a:noFill/>
        </p:spPr>
        <p:txBody>
          <a:bodyPr wrap="square" rtlCol="0">
            <a:spAutoFit/>
          </a:bodyPr>
          <a:lstStyle/>
          <a:p>
            <a:r>
              <a:rPr lang="en-US" dirty="0" smtClean="0"/>
              <a:t>-To the left is solution flow rate indicator</a:t>
            </a:r>
          </a:p>
          <a:p>
            <a:endParaRPr lang="en-US" dirty="0"/>
          </a:p>
          <a:p>
            <a:r>
              <a:rPr lang="en-US" dirty="0" smtClean="0"/>
              <a:t>-</a:t>
            </a:r>
            <a:r>
              <a:rPr lang="en-US" dirty="0"/>
              <a:t>Collection rate is used instead of a flow rate</a:t>
            </a:r>
            <a:r>
              <a:rPr lang="en-US" dirty="0" smtClean="0"/>
              <a:t>.</a:t>
            </a:r>
          </a:p>
          <a:p>
            <a:endParaRPr lang="en-US" dirty="0"/>
          </a:p>
          <a:p>
            <a:r>
              <a:rPr lang="en-US" dirty="0" smtClean="0"/>
              <a:t>-Can </a:t>
            </a:r>
            <a:r>
              <a:rPr lang="en-US" dirty="0"/>
              <a:t>be measure to amounts of 1-2ml/hour</a:t>
            </a:r>
          </a:p>
          <a:p>
            <a:endParaRPr lang="en-US" dirty="0"/>
          </a:p>
          <a:p>
            <a:endParaRPr lang="en-US" dirty="0"/>
          </a:p>
        </p:txBody>
      </p:sp>
    </p:spTree>
    <p:extLst>
      <p:ext uri="{BB962C8B-B14F-4D97-AF65-F5344CB8AC3E}">
        <p14:creationId xmlns:p14="http://schemas.microsoft.com/office/powerpoint/2010/main" xmlns="" val="4107007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Testing</a:t>
            </a:r>
            <a:endParaRPr lang="en-US" dirty="0"/>
          </a:p>
        </p:txBody>
      </p:sp>
      <p:pic>
        <p:nvPicPr>
          <p:cNvPr id="4" name="Content Placeholder 3" descr="IMG_1498.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163325" y="2144525"/>
            <a:ext cx="3046212" cy="1805163"/>
          </a:xfrm>
        </p:spPr>
      </p:pic>
      <p:pic>
        <p:nvPicPr>
          <p:cNvPr id="5" name="Picture 4" descr="IMG_1499.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117824" y="1904778"/>
            <a:ext cx="3046214" cy="2284661"/>
          </a:xfrm>
          <a:prstGeom prst="rect">
            <a:avLst/>
          </a:prstGeom>
        </p:spPr>
      </p:pic>
      <p:pic>
        <p:nvPicPr>
          <p:cNvPr id="6" name="Picture 5" descr="IMG_1500.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4589279" y="1904779"/>
            <a:ext cx="3046212" cy="2284659"/>
          </a:xfrm>
          <a:prstGeom prst="rect">
            <a:avLst/>
          </a:prstGeom>
        </p:spPr>
      </p:pic>
      <p:sp>
        <p:nvSpPr>
          <p:cNvPr id="3" name="TextBox 2"/>
          <p:cNvSpPr txBox="1"/>
          <p:nvPr/>
        </p:nvSpPr>
        <p:spPr>
          <a:xfrm>
            <a:off x="2435551" y="4700187"/>
            <a:ext cx="2256090" cy="1200329"/>
          </a:xfrm>
          <a:prstGeom prst="rect">
            <a:avLst/>
          </a:prstGeom>
          <a:noFill/>
        </p:spPr>
        <p:txBody>
          <a:bodyPr wrap="square" rtlCol="0">
            <a:spAutoFit/>
          </a:bodyPr>
          <a:lstStyle/>
          <a:p>
            <a:r>
              <a:rPr lang="en-US"/>
              <a:t>-Sponges control the moisture/humidity of the tank. </a:t>
            </a:r>
            <a:endParaRPr lang="en-US" dirty="0"/>
          </a:p>
        </p:txBody>
      </p:sp>
    </p:spTree>
    <p:extLst>
      <p:ext uri="{BB962C8B-B14F-4D97-AF65-F5344CB8AC3E}">
        <p14:creationId xmlns:p14="http://schemas.microsoft.com/office/powerpoint/2010/main" xmlns="" val="22802808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Testing</a:t>
            </a:r>
            <a:endParaRPr lang="en-US" dirty="0"/>
          </a:p>
        </p:txBody>
      </p:sp>
      <p:pic>
        <p:nvPicPr>
          <p:cNvPr id="4" name="Content Placeholder 3" descr="IMG_151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199" y="1524000"/>
            <a:ext cx="4012743" cy="2603709"/>
          </a:xfrm>
        </p:spPr>
      </p:pic>
      <p:pic>
        <p:nvPicPr>
          <p:cNvPr id="5" name="Picture 4" descr="IMG_1515.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749887" y="1524000"/>
            <a:ext cx="3821453" cy="2603709"/>
          </a:xfrm>
          <a:prstGeom prst="rect">
            <a:avLst/>
          </a:prstGeom>
        </p:spPr>
      </p:pic>
      <p:sp>
        <p:nvSpPr>
          <p:cNvPr id="6" name="TextBox 5"/>
          <p:cNvSpPr txBox="1"/>
          <p:nvPr/>
        </p:nvSpPr>
        <p:spPr>
          <a:xfrm>
            <a:off x="685800" y="4533900"/>
            <a:ext cx="7885540" cy="1477328"/>
          </a:xfrm>
          <a:prstGeom prst="rect">
            <a:avLst/>
          </a:prstGeom>
          <a:noFill/>
        </p:spPr>
        <p:txBody>
          <a:bodyPr wrap="square" rtlCol="0">
            <a:spAutoFit/>
          </a:bodyPr>
          <a:lstStyle/>
          <a:p>
            <a:r>
              <a:rPr lang="en-US" dirty="0" smtClean="0"/>
              <a:t>-Parts sit on racks inside the Corrosion Tank. </a:t>
            </a:r>
          </a:p>
          <a:p>
            <a:endParaRPr lang="en-US" dirty="0" smtClean="0"/>
          </a:p>
          <a:p>
            <a:r>
              <a:rPr lang="en-US" dirty="0" smtClean="0"/>
              <a:t>-At the bottom of the tank is a “spout” that shoots up vapor and the salt mixture</a:t>
            </a:r>
          </a:p>
          <a:p>
            <a:endParaRPr lang="en-US" dirty="0"/>
          </a:p>
        </p:txBody>
      </p:sp>
    </p:spTree>
    <p:extLst>
      <p:ext uri="{BB962C8B-B14F-4D97-AF65-F5344CB8AC3E}">
        <p14:creationId xmlns:p14="http://schemas.microsoft.com/office/powerpoint/2010/main" xmlns="" val="15713118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a:t>
            </a:r>
            <a:endParaRPr lang="en-US" dirty="0"/>
          </a:p>
        </p:txBody>
      </p:sp>
      <p:pic>
        <p:nvPicPr>
          <p:cNvPr id="4" name="Content Placeholder 3" descr="IMG_150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442556" y="2197832"/>
            <a:ext cx="4416980" cy="2617470"/>
          </a:xfrm>
        </p:spPr>
      </p:pic>
      <p:pic>
        <p:nvPicPr>
          <p:cNvPr id="5" name="Picture 4" descr="IMG_1503.JPG"/>
          <p:cNvPicPr>
            <a:picLocks noChangeAspect="1"/>
          </p:cNvPicPr>
          <p:nvPr/>
        </p:nvPicPr>
        <p:blipFill rotWithShape="1">
          <a:blip r:embed="rId3" cstate="email">
            <a:extLst>
              <a:ext uri="{28A0092B-C50C-407E-A947-70E740481C1C}">
                <a14:useLocalDpi xmlns:a14="http://schemas.microsoft.com/office/drawing/2010/main" xmlns="" val="0"/>
              </a:ext>
            </a:extLst>
          </a:blip>
          <a:srcRect l="22654" t="23827" r="13936" b="21296"/>
          <a:stretch/>
        </p:blipFill>
        <p:spPr>
          <a:xfrm>
            <a:off x="3251200" y="1298077"/>
            <a:ext cx="4818380" cy="3127548"/>
          </a:xfrm>
          <a:prstGeom prst="rect">
            <a:avLst/>
          </a:prstGeom>
        </p:spPr>
      </p:pic>
      <p:sp>
        <p:nvSpPr>
          <p:cNvPr id="6" name="TextBox 5"/>
          <p:cNvSpPr txBox="1"/>
          <p:nvPr/>
        </p:nvSpPr>
        <p:spPr>
          <a:xfrm>
            <a:off x="3251200" y="4510329"/>
            <a:ext cx="5638800" cy="2031325"/>
          </a:xfrm>
          <a:prstGeom prst="rect">
            <a:avLst/>
          </a:prstGeom>
          <a:noFill/>
        </p:spPr>
        <p:txBody>
          <a:bodyPr wrap="square" rtlCol="0">
            <a:spAutoFit/>
          </a:bodyPr>
          <a:lstStyle/>
          <a:p>
            <a:r>
              <a:rPr lang="en-US" dirty="0" smtClean="0"/>
              <a:t>Above shows the calculations for the salt mixture. </a:t>
            </a:r>
          </a:p>
          <a:p>
            <a:r>
              <a:rPr lang="en-US" dirty="0" smtClean="0"/>
              <a:t>-It contains</a:t>
            </a:r>
          </a:p>
          <a:p>
            <a:r>
              <a:rPr lang="en-US" dirty="0" smtClean="0"/>
              <a:t>	-</a:t>
            </a:r>
            <a:r>
              <a:rPr lang="en-US" dirty="0" err="1" smtClean="0"/>
              <a:t>NaCl</a:t>
            </a:r>
            <a:r>
              <a:rPr lang="en-US" dirty="0" smtClean="0"/>
              <a:t> (Sodium Chloride) </a:t>
            </a:r>
          </a:p>
          <a:p>
            <a:r>
              <a:rPr lang="en-US" dirty="0" smtClean="0"/>
              <a:t>	-CaCl2 (Calcium Chloride) </a:t>
            </a:r>
          </a:p>
          <a:p>
            <a:r>
              <a:rPr lang="en-US" dirty="0" smtClean="0"/>
              <a:t>	-NaHCO2 (Sodium Bicarbonate) </a:t>
            </a:r>
          </a:p>
          <a:p>
            <a:r>
              <a:rPr lang="en-US" dirty="0" smtClean="0"/>
              <a:t>	-H2O Water type IV</a:t>
            </a:r>
          </a:p>
          <a:p>
            <a:endParaRPr lang="en-US" dirty="0" smtClean="0"/>
          </a:p>
        </p:txBody>
      </p:sp>
    </p:spTree>
    <p:extLst>
      <p:ext uri="{BB962C8B-B14F-4D97-AF65-F5344CB8AC3E}">
        <p14:creationId xmlns:p14="http://schemas.microsoft.com/office/powerpoint/2010/main" xmlns="" val="6943637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a:t>
            </a:r>
            <a:endParaRPr lang="en-US" dirty="0"/>
          </a:p>
        </p:txBody>
      </p:sp>
      <p:pic>
        <p:nvPicPr>
          <p:cNvPr id="4" name="Content Placeholder 3" descr="IMG_1504.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3105" t="21716" r="20374" b="13608"/>
          <a:stretch/>
        </p:blipFill>
        <p:spPr>
          <a:xfrm>
            <a:off x="251460" y="1524000"/>
            <a:ext cx="4989904" cy="4282440"/>
          </a:xfrm>
        </p:spPr>
      </p:pic>
      <p:sp>
        <p:nvSpPr>
          <p:cNvPr id="5" name="TextBox 4"/>
          <p:cNvSpPr txBox="1"/>
          <p:nvPr/>
        </p:nvSpPr>
        <p:spPr>
          <a:xfrm>
            <a:off x="5410200" y="1790700"/>
            <a:ext cx="3035300" cy="923330"/>
          </a:xfrm>
          <a:prstGeom prst="rect">
            <a:avLst/>
          </a:prstGeom>
          <a:noFill/>
        </p:spPr>
        <p:txBody>
          <a:bodyPr wrap="square" rtlCol="0">
            <a:spAutoFit/>
          </a:bodyPr>
          <a:lstStyle/>
          <a:p>
            <a:r>
              <a:rPr lang="en-US" dirty="0" smtClean="0"/>
              <a:t>-To the right is an example of GM’s Engineering Standards for Corrosion </a:t>
            </a:r>
            <a:endParaRPr lang="en-US" dirty="0"/>
          </a:p>
        </p:txBody>
      </p:sp>
      <p:sp>
        <p:nvSpPr>
          <p:cNvPr id="6" name="TextBox 5"/>
          <p:cNvSpPr txBox="1"/>
          <p:nvPr/>
        </p:nvSpPr>
        <p:spPr>
          <a:xfrm>
            <a:off x="5410200" y="2857856"/>
            <a:ext cx="3035300" cy="2308324"/>
          </a:xfrm>
          <a:prstGeom prst="rect">
            <a:avLst/>
          </a:prstGeom>
          <a:noFill/>
        </p:spPr>
        <p:txBody>
          <a:bodyPr wrap="square" rtlCol="0">
            <a:spAutoFit/>
          </a:bodyPr>
          <a:lstStyle/>
          <a:p>
            <a:r>
              <a:rPr lang="en-US" dirty="0" smtClean="0"/>
              <a:t>Lists</a:t>
            </a:r>
          </a:p>
          <a:p>
            <a:r>
              <a:rPr lang="en-US" dirty="0"/>
              <a:t>	</a:t>
            </a:r>
            <a:r>
              <a:rPr lang="en-US" dirty="0" smtClean="0"/>
              <a:t>-Stress Application</a:t>
            </a:r>
          </a:p>
          <a:p>
            <a:r>
              <a:rPr lang="en-US" dirty="0" smtClean="0"/>
              <a:t>	-Ambient Stage (w/Stress) </a:t>
            </a:r>
          </a:p>
          <a:p>
            <a:r>
              <a:rPr lang="en-US" dirty="0" smtClean="0"/>
              <a:t>	-Humid Stage</a:t>
            </a:r>
          </a:p>
          <a:p>
            <a:r>
              <a:rPr lang="en-US" dirty="0" smtClean="0"/>
              <a:t>	-Dry Stage</a:t>
            </a:r>
          </a:p>
          <a:p>
            <a:r>
              <a:rPr lang="en-US" dirty="0" smtClean="0"/>
              <a:t>	-Weekends and Holidays</a:t>
            </a:r>
            <a:endParaRPr lang="en-US" dirty="0"/>
          </a:p>
        </p:txBody>
      </p:sp>
    </p:spTree>
    <p:extLst>
      <p:ext uri="{BB962C8B-B14F-4D97-AF65-F5344CB8AC3E}">
        <p14:creationId xmlns:p14="http://schemas.microsoft.com/office/powerpoint/2010/main" xmlns="" val="3765155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a:t>
            </a:r>
            <a:endParaRPr lang="en-US" dirty="0"/>
          </a:p>
        </p:txBody>
      </p:sp>
      <p:pic>
        <p:nvPicPr>
          <p:cNvPr id="4" name="Content Placeholder 3" descr="IMG_1505.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600200"/>
            <a:ext cx="4177684" cy="4876800"/>
          </a:xfrm>
        </p:spPr>
      </p:pic>
      <p:sp>
        <p:nvSpPr>
          <p:cNvPr id="5" name="TextBox 4"/>
          <p:cNvSpPr txBox="1"/>
          <p:nvPr/>
        </p:nvSpPr>
        <p:spPr>
          <a:xfrm>
            <a:off x="4634884" y="5830669"/>
            <a:ext cx="3962400" cy="646331"/>
          </a:xfrm>
          <a:prstGeom prst="rect">
            <a:avLst/>
          </a:prstGeom>
          <a:noFill/>
        </p:spPr>
        <p:txBody>
          <a:bodyPr wrap="square" rtlCol="0">
            <a:spAutoFit/>
          </a:bodyPr>
          <a:lstStyle/>
          <a:p>
            <a:r>
              <a:rPr lang="en-US" dirty="0" smtClean="0"/>
              <a:t>-Salt tank</a:t>
            </a:r>
          </a:p>
          <a:p>
            <a:endParaRPr lang="en-US" dirty="0"/>
          </a:p>
        </p:txBody>
      </p:sp>
    </p:spTree>
    <p:extLst>
      <p:ext uri="{BB962C8B-B14F-4D97-AF65-F5344CB8AC3E}">
        <p14:creationId xmlns:p14="http://schemas.microsoft.com/office/powerpoint/2010/main" xmlns="" val="210699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a:t>
            </a:r>
            <a:endParaRPr lang="en-US" dirty="0"/>
          </a:p>
        </p:txBody>
      </p:sp>
      <p:pic>
        <p:nvPicPr>
          <p:cNvPr id="4" name="Content Placeholder 3" descr="IMG_1506.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202103" y="2183303"/>
            <a:ext cx="3236577" cy="1917972"/>
          </a:xfrm>
        </p:spPr>
      </p:pic>
      <p:pic>
        <p:nvPicPr>
          <p:cNvPr id="5" name="Picture 4" descr="IMG_1507.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2102552" y="1928573"/>
            <a:ext cx="3236579" cy="2427434"/>
          </a:xfrm>
          <a:prstGeom prst="rect">
            <a:avLst/>
          </a:prstGeom>
        </p:spPr>
      </p:pic>
      <p:pic>
        <p:nvPicPr>
          <p:cNvPr id="6" name="Picture 5" descr="IMG_1508.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058691" y="1814504"/>
            <a:ext cx="3774140" cy="2830605"/>
          </a:xfrm>
          <a:prstGeom prst="rect">
            <a:avLst/>
          </a:prstGeom>
        </p:spPr>
      </p:pic>
      <p:sp>
        <p:nvSpPr>
          <p:cNvPr id="7" name="TextBox 6"/>
          <p:cNvSpPr txBox="1"/>
          <p:nvPr/>
        </p:nvSpPr>
        <p:spPr>
          <a:xfrm>
            <a:off x="457200" y="4927600"/>
            <a:ext cx="4267199" cy="923330"/>
          </a:xfrm>
          <a:prstGeom prst="rect">
            <a:avLst/>
          </a:prstGeom>
          <a:noFill/>
        </p:spPr>
        <p:txBody>
          <a:bodyPr wrap="square" rtlCol="0">
            <a:spAutoFit/>
          </a:bodyPr>
          <a:lstStyle/>
          <a:p>
            <a:r>
              <a:rPr lang="en-US" dirty="0" smtClean="0"/>
              <a:t>-Above images are the metal coupons </a:t>
            </a:r>
            <a:r>
              <a:rPr lang="en-US" dirty="0" smtClean="0"/>
              <a:t>Lab </a:t>
            </a:r>
            <a:r>
              <a:rPr lang="en-US" dirty="0" smtClean="0"/>
              <a:t>Technicians use for the corrosion test.</a:t>
            </a:r>
            <a:endParaRPr lang="en-US" dirty="0"/>
          </a:p>
        </p:txBody>
      </p:sp>
      <p:sp>
        <p:nvSpPr>
          <p:cNvPr id="8" name="TextBox 7"/>
          <p:cNvSpPr txBox="1"/>
          <p:nvPr/>
        </p:nvSpPr>
        <p:spPr>
          <a:xfrm>
            <a:off x="5058691" y="4927600"/>
            <a:ext cx="3774140" cy="646331"/>
          </a:xfrm>
          <a:prstGeom prst="rect">
            <a:avLst/>
          </a:prstGeom>
          <a:noFill/>
        </p:spPr>
        <p:txBody>
          <a:bodyPr wrap="square" rtlCol="0">
            <a:spAutoFit/>
          </a:bodyPr>
          <a:lstStyle/>
          <a:p>
            <a:r>
              <a:rPr lang="en-US" dirty="0" smtClean="0"/>
              <a:t>-Above is the platform where the metal coupons </a:t>
            </a:r>
            <a:r>
              <a:rPr lang="en-US" dirty="0" smtClean="0"/>
              <a:t>will be placed</a:t>
            </a:r>
            <a:endParaRPr lang="en-US" dirty="0"/>
          </a:p>
        </p:txBody>
      </p:sp>
      <p:sp>
        <p:nvSpPr>
          <p:cNvPr id="3" name="TextBox 2"/>
          <p:cNvSpPr txBox="1"/>
          <p:nvPr/>
        </p:nvSpPr>
        <p:spPr>
          <a:xfrm>
            <a:off x="457199" y="5830899"/>
            <a:ext cx="4264351" cy="923330"/>
          </a:xfrm>
          <a:prstGeom prst="rect">
            <a:avLst/>
          </a:prstGeom>
          <a:noFill/>
        </p:spPr>
        <p:txBody>
          <a:bodyPr wrap="square" rtlCol="0">
            <a:spAutoFit/>
          </a:bodyPr>
          <a:lstStyle/>
          <a:p>
            <a:r>
              <a:rPr lang="en-US" dirty="0"/>
              <a:t>-GMW14872 </a:t>
            </a:r>
            <a:r>
              <a:rPr lang="en-US" dirty="0" smtClean="0"/>
              <a:t>coupons </a:t>
            </a:r>
            <a:r>
              <a:rPr lang="en-US" dirty="0"/>
              <a:t>have same mass and </a:t>
            </a:r>
            <a:r>
              <a:rPr lang="en-US" dirty="0" smtClean="0"/>
              <a:t>used to </a:t>
            </a:r>
            <a:r>
              <a:rPr lang="en-US" dirty="0"/>
              <a:t>test what effects their mass at different intervals. </a:t>
            </a:r>
          </a:p>
        </p:txBody>
      </p:sp>
    </p:spTree>
    <p:extLst>
      <p:ext uri="{BB962C8B-B14F-4D97-AF65-F5344CB8AC3E}">
        <p14:creationId xmlns:p14="http://schemas.microsoft.com/office/powerpoint/2010/main" xmlns="" val="108459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a:t>
            </a:r>
            <a:r>
              <a:rPr lang="en-US" dirty="0" err="1" smtClean="0"/>
              <a:t>Brazers</a:t>
            </a:r>
            <a:endParaRPr lang="en-US" dirty="0"/>
          </a:p>
        </p:txBody>
      </p:sp>
      <p:pic>
        <p:nvPicPr>
          <p:cNvPr id="4" name="Content Placeholder 3" descr="IMG_1156.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604538" y="2585738"/>
            <a:ext cx="5212168" cy="3088692"/>
          </a:xfrm>
        </p:spPr>
      </p:pic>
      <p:sp>
        <p:nvSpPr>
          <p:cNvPr id="5" name="TextBox 4"/>
          <p:cNvSpPr txBox="1"/>
          <p:nvPr/>
        </p:nvSpPr>
        <p:spPr>
          <a:xfrm>
            <a:off x="4173044" y="1962963"/>
            <a:ext cx="4513755" cy="4247317"/>
          </a:xfrm>
          <a:prstGeom prst="rect">
            <a:avLst/>
          </a:prstGeom>
          <a:noFill/>
        </p:spPr>
        <p:txBody>
          <a:bodyPr wrap="square" rtlCol="0">
            <a:spAutoFit/>
          </a:bodyPr>
          <a:lstStyle/>
          <a:p>
            <a:r>
              <a:rPr lang="en-US" dirty="0" smtClean="0"/>
              <a:t>-Here is a layout of one of the rotational </a:t>
            </a:r>
            <a:r>
              <a:rPr lang="en-US" dirty="0" err="1" smtClean="0"/>
              <a:t>brazers</a:t>
            </a:r>
            <a:r>
              <a:rPr lang="en-US" dirty="0" smtClean="0"/>
              <a:t> at plant 2. </a:t>
            </a:r>
          </a:p>
          <a:p>
            <a:endParaRPr lang="en-US" dirty="0" smtClean="0"/>
          </a:p>
          <a:p>
            <a:r>
              <a:rPr lang="en-US" dirty="0"/>
              <a:t>-</a:t>
            </a:r>
            <a:r>
              <a:rPr lang="en-US" dirty="0" smtClean="0"/>
              <a:t>As you can see there is </a:t>
            </a:r>
          </a:p>
          <a:p>
            <a:r>
              <a:rPr lang="en-US" dirty="0" smtClean="0"/>
              <a:t>    -an emergency stop button.</a:t>
            </a:r>
          </a:p>
          <a:p>
            <a:r>
              <a:rPr lang="en-US" dirty="0"/>
              <a:t> </a:t>
            </a:r>
            <a:r>
              <a:rPr lang="en-US" dirty="0" smtClean="0"/>
              <a:t>   -halogen light on and off button</a:t>
            </a:r>
          </a:p>
          <a:p>
            <a:r>
              <a:rPr lang="en-US" dirty="0"/>
              <a:t> </a:t>
            </a:r>
            <a:r>
              <a:rPr lang="en-US" dirty="0" smtClean="0"/>
              <a:t>   -gas on button</a:t>
            </a:r>
          </a:p>
          <a:p>
            <a:r>
              <a:rPr lang="en-US" dirty="0"/>
              <a:t> </a:t>
            </a:r>
            <a:r>
              <a:rPr lang="en-US" dirty="0" smtClean="0"/>
              <a:t>   -gas off button</a:t>
            </a:r>
          </a:p>
          <a:p>
            <a:r>
              <a:rPr lang="en-US" dirty="0"/>
              <a:t> </a:t>
            </a:r>
            <a:r>
              <a:rPr lang="en-US" dirty="0" smtClean="0"/>
              <a:t>   -set points enable switch</a:t>
            </a:r>
          </a:p>
          <a:p>
            <a:r>
              <a:rPr lang="en-US" dirty="0" smtClean="0"/>
              <a:t>    -Upper manifold pressure indicator</a:t>
            </a:r>
          </a:p>
          <a:p>
            <a:r>
              <a:rPr lang="en-US" dirty="0" smtClean="0"/>
              <a:t>    -Lower manifold pressure indicator</a:t>
            </a:r>
          </a:p>
          <a:p>
            <a:r>
              <a:rPr lang="en-US" dirty="0"/>
              <a:t> </a:t>
            </a:r>
            <a:r>
              <a:rPr lang="en-US" dirty="0" smtClean="0"/>
              <a:t>   -Pilot gas on button</a:t>
            </a:r>
          </a:p>
          <a:p>
            <a:r>
              <a:rPr lang="en-US" dirty="0"/>
              <a:t> </a:t>
            </a:r>
            <a:r>
              <a:rPr lang="en-US" dirty="0" smtClean="0"/>
              <a:t>   -Pilot gas off button</a:t>
            </a:r>
          </a:p>
          <a:p>
            <a:r>
              <a:rPr lang="en-US" dirty="0" smtClean="0"/>
              <a:t>-Presets are shown on the screen that </a:t>
            </a:r>
          </a:p>
          <a:p>
            <a:endParaRPr lang="en-US" dirty="0"/>
          </a:p>
        </p:txBody>
      </p:sp>
    </p:spTree>
    <p:extLst>
      <p:ext uri="{BB962C8B-B14F-4D97-AF65-F5344CB8AC3E}">
        <p14:creationId xmlns:p14="http://schemas.microsoft.com/office/powerpoint/2010/main" xmlns="" val="38127324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Testing</a:t>
            </a:r>
            <a:endParaRPr lang="en-US" dirty="0"/>
          </a:p>
        </p:txBody>
      </p:sp>
      <p:pic>
        <p:nvPicPr>
          <p:cNvPr id="4" name="Content Placeholder 3" descr="IMG_1539.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285869" y="2267069"/>
            <a:ext cx="3647794" cy="2161656"/>
          </a:xfrm>
        </p:spPr>
      </p:pic>
      <p:pic>
        <p:nvPicPr>
          <p:cNvPr id="5" name="Picture 4" descr="IMG_1541.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18856" y="1524000"/>
            <a:ext cx="3711485" cy="2783614"/>
          </a:xfrm>
          <a:prstGeom prst="rect">
            <a:avLst/>
          </a:prstGeom>
        </p:spPr>
      </p:pic>
      <p:pic>
        <p:nvPicPr>
          <p:cNvPr id="6" name="Picture 5" descr="IMG_1543.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6091056" y="1944721"/>
            <a:ext cx="3365765" cy="2524324"/>
          </a:xfrm>
          <a:prstGeom prst="rect">
            <a:avLst/>
          </a:prstGeom>
        </p:spPr>
      </p:pic>
      <p:sp>
        <p:nvSpPr>
          <p:cNvPr id="7" name="TextBox 6"/>
          <p:cNvSpPr txBox="1"/>
          <p:nvPr/>
        </p:nvSpPr>
        <p:spPr>
          <a:xfrm>
            <a:off x="457200" y="5171794"/>
            <a:ext cx="7997232" cy="1749297"/>
          </a:xfrm>
          <a:prstGeom prst="rect">
            <a:avLst/>
          </a:prstGeom>
          <a:noFill/>
        </p:spPr>
        <p:txBody>
          <a:bodyPr wrap="square" rtlCol="0">
            <a:spAutoFit/>
          </a:bodyPr>
          <a:lstStyle/>
          <a:p>
            <a:r>
              <a:rPr lang="en-US" dirty="0"/>
              <a:t>-Brandon and Lonnie took nuts, washers and bolts to screw on metal coupons for the test</a:t>
            </a:r>
          </a:p>
          <a:p>
            <a:r>
              <a:rPr lang="en-US" dirty="0"/>
              <a:t>	-They shaved part of the block so that the board the coupon pieces were mounted on would be </a:t>
            </a:r>
            <a:r>
              <a:rPr lang="en-US" dirty="0" smtClean="0"/>
              <a:t>20 degrees</a:t>
            </a:r>
            <a:endParaRPr lang="en-US" dirty="0"/>
          </a:p>
          <a:p>
            <a:r>
              <a:rPr lang="en-US" dirty="0"/>
              <a:t>		-Each board will hold 5 pieces and we will use 4 boards for the 20 piece GMW14872 testing coupon pieces</a:t>
            </a:r>
          </a:p>
        </p:txBody>
      </p:sp>
    </p:spTree>
    <p:extLst>
      <p:ext uri="{BB962C8B-B14F-4D97-AF65-F5344CB8AC3E}">
        <p14:creationId xmlns:p14="http://schemas.microsoft.com/office/powerpoint/2010/main" xmlns="" val="1944383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7 Lab</a:t>
            </a:r>
            <a:endParaRPr lang="en-US" dirty="0"/>
          </a:p>
        </p:txBody>
      </p:sp>
      <p:sp>
        <p:nvSpPr>
          <p:cNvPr id="3" name="Content Placeholder 2"/>
          <p:cNvSpPr>
            <a:spLocks noGrp="1"/>
          </p:cNvSpPr>
          <p:nvPr>
            <p:ph type="subTitle" idx="1"/>
          </p:nvPr>
        </p:nvSpPr>
        <p:spPr/>
        <p:txBody>
          <a:bodyPr/>
          <a:lstStyle/>
          <a:p>
            <a:r>
              <a:rPr lang="en-US" dirty="0" smtClean="0"/>
              <a:t>Advisors for Plant 1:</a:t>
            </a:r>
          </a:p>
          <a:p>
            <a:pPr lvl="1"/>
            <a:r>
              <a:rPr lang="en-US" dirty="0" smtClean="0"/>
              <a:t>Robert </a:t>
            </a:r>
            <a:r>
              <a:rPr lang="en-US" dirty="0"/>
              <a:t>Lamb - Lab Supervisor</a:t>
            </a:r>
          </a:p>
          <a:p>
            <a:pPr lvl="1"/>
            <a:r>
              <a:rPr lang="en-US" dirty="0"/>
              <a:t>Brandon – Lab Technician </a:t>
            </a:r>
          </a:p>
        </p:txBody>
      </p:sp>
    </p:spTree>
    <p:extLst>
      <p:ext uri="{BB962C8B-B14F-4D97-AF65-F5344CB8AC3E}">
        <p14:creationId xmlns:p14="http://schemas.microsoft.com/office/powerpoint/2010/main" xmlns="" val="24108361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Dip Test Revisited </a:t>
            </a:r>
            <a:endParaRPr lang="en-US" dirty="0"/>
          </a:p>
        </p:txBody>
      </p:sp>
      <p:pic>
        <p:nvPicPr>
          <p:cNvPr id="4" name="Content Placeholder 3" descr="IMG_1553.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95908" y="2258575"/>
            <a:ext cx="3606097" cy="2136947"/>
          </a:xfrm>
        </p:spPr>
      </p:pic>
      <p:pic>
        <p:nvPicPr>
          <p:cNvPr id="5" name="Picture 4" descr="IMG_1555.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5400000">
            <a:off x="5699351" y="1974764"/>
            <a:ext cx="3606098" cy="2704574"/>
          </a:xfrm>
          <a:prstGeom prst="rect">
            <a:avLst/>
          </a:prstGeom>
        </p:spPr>
      </p:pic>
      <p:sp>
        <p:nvSpPr>
          <p:cNvPr id="3" name="TextBox 2"/>
          <p:cNvSpPr txBox="1"/>
          <p:nvPr/>
        </p:nvSpPr>
        <p:spPr>
          <a:xfrm>
            <a:off x="2624667" y="1524002"/>
            <a:ext cx="3302000" cy="1200329"/>
          </a:xfrm>
          <a:prstGeom prst="rect">
            <a:avLst/>
          </a:prstGeom>
          <a:noFill/>
        </p:spPr>
        <p:txBody>
          <a:bodyPr wrap="square" rtlCol="0">
            <a:spAutoFit/>
          </a:bodyPr>
          <a:lstStyle/>
          <a:p>
            <a:r>
              <a:rPr lang="en-US" dirty="0" smtClean="0"/>
              <a:t>-Orange lights heat </a:t>
            </a:r>
            <a:r>
              <a:rPr lang="en-US" dirty="0"/>
              <a:t>up </a:t>
            </a:r>
            <a:r>
              <a:rPr lang="en-US" dirty="0" smtClean="0"/>
              <a:t>system </a:t>
            </a:r>
            <a:r>
              <a:rPr lang="en-US" dirty="0"/>
              <a:t>to 51.3 degrees </a:t>
            </a:r>
            <a:r>
              <a:rPr lang="en-US" dirty="0" smtClean="0"/>
              <a:t>Celsius </a:t>
            </a:r>
            <a:r>
              <a:rPr lang="en-US" dirty="0"/>
              <a:t>and they turnoff to run test at 49.3 degrees </a:t>
            </a:r>
            <a:r>
              <a:rPr lang="en-US" dirty="0" smtClean="0"/>
              <a:t>Celsius. </a:t>
            </a:r>
            <a:endParaRPr lang="en-US" dirty="0"/>
          </a:p>
        </p:txBody>
      </p:sp>
    </p:spTree>
    <p:extLst>
      <p:ext uri="{BB962C8B-B14F-4D97-AF65-F5344CB8AC3E}">
        <p14:creationId xmlns:p14="http://schemas.microsoft.com/office/powerpoint/2010/main" xmlns="" val="18268509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Dip Test Revisited</a:t>
            </a:r>
            <a:endParaRPr lang="en-US" dirty="0"/>
          </a:p>
        </p:txBody>
      </p:sp>
      <p:pic>
        <p:nvPicPr>
          <p:cNvPr id="4" name="Content Placeholder 3" descr="IMG_1557.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1" y="1702371"/>
            <a:ext cx="3807420" cy="2256249"/>
          </a:xfrm>
        </p:spPr>
      </p:pic>
      <p:pic>
        <p:nvPicPr>
          <p:cNvPr id="5" name="Picture 4" descr="IMG_1559.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820960" y="1702371"/>
            <a:ext cx="4187416" cy="3140562"/>
          </a:xfrm>
          <a:prstGeom prst="rect">
            <a:avLst/>
          </a:prstGeom>
        </p:spPr>
      </p:pic>
      <p:sp>
        <p:nvSpPr>
          <p:cNvPr id="3" name="TextBox 2"/>
          <p:cNvSpPr txBox="1"/>
          <p:nvPr/>
        </p:nvSpPr>
        <p:spPr>
          <a:xfrm>
            <a:off x="457200" y="4030462"/>
            <a:ext cx="3996266" cy="646331"/>
          </a:xfrm>
          <a:prstGeom prst="rect">
            <a:avLst/>
          </a:prstGeom>
          <a:noFill/>
        </p:spPr>
        <p:txBody>
          <a:bodyPr wrap="square" rtlCol="0">
            <a:spAutoFit/>
          </a:bodyPr>
          <a:lstStyle/>
          <a:p>
            <a:r>
              <a:rPr lang="en-US" dirty="0"/>
              <a:t>-Must change solution in bucket every </a:t>
            </a:r>
            <a:r>
              <a:rPr lang="en-US" dirty="0" smtClean="0"/>
              <a:t>50 cycles </a:t>
            </a:r>
            <a:endParaRPr lang="en-US" dirty="0"/>
          </a:p>
        </p:txBody>
      </p:sp>
      <p:sp>
        <p:nvSpPr>
          <p:cNvPr id="6" name="TextBox 5"/>
          <p:cNvSpPr txBox="1"/>
          <p:nvPr/>
        </p:nvSpPr>
        <p:spPr>
          <a:xfrm>
            <a:off x="4820960" y="4995333"/>
            <a:ext cx="3865840" cy="923330"/>
          </a:xfrm>
          <a:prstGeom prst="rect">
            <a:avLst/>
          </a:prstGeom>
          <a:noFill/>
        </p:spPr>
        <p:txBody>
          <a:bodyPr wrap="square" rtlCol="0">
            <a:spAutoFit/>
          </a:bodyPr>
          <a:lstStyle/>
          <a:p>
            <a:r>
              <a:rPr lang="en-US" dirty="0" smtClean="0"/>
              <a:t>-Above: Shows the on/off switch for both lights. Also Shows temperature indicator in Celsius </a:t>
            </a:r>
            <a:endParaRPr lang="en-US" dirty="0"/>
          </a:p>
        </p:txBody>
      </p:sp>
    </p:spTree>
    <p:extLst>
      <p:ext uri="{BB962C8B-B14F-4D97-AF65-F5344CB8AC3E}">
        <p14:creationId xmlns:p14="http://schemas.microsoft.com/office/powerpoint/2010/main" xmlns="" val="24051434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Vibration/Durability Testing </a:t>
            </a:r>
            <a:endParaRPr lang="en-US" dirty="0"/>
          </a:p>
        </p:txBody>
      </p:sp>
      <p:pic>
        <p:nvPicPr>
          <p:cNvPr id="4" name="Content Placeholder 3" descr="IMG_1562.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1726" t="4678" r="17272" b="14712"/>
          <a:stretch/>
        </p:blipFill>
        <p:spPr>
          <a:xfrm rot="5400000">
            <a:off x="66568" y="1710275"/>
            <a:ext cx="5260618" cy="4479356"/>
          </a:xfrm>
        </p:spPr>
      </p:pic>
      <p:sp>
        <p:nvSpPr>
          <p:cNvPr id="3" name="TextBox 2"/>
          <p:cNvSpPr txBox="1"/>
          <p:nvPr/>
        </p:nvSpPr>
        <p:spPr>
          <a:xfrm>
            <a:off x="4876800" y="1319639"/>
            <a:ext cx="3691467" cy="1477328"/>
          </a:xfrm>
          <a:prstGeom prst="rect">
            <a:avLst/>
          </a:prstGeom>
          <a:noFill/>
        </p:spPr>
        <p:txBody>
          <a:bodyPr wrap="square" rtlCol="0">
            <a:spAutoFit/>
          </a:bodyPr>
          <a:lstStyle/>
          <a:p>
            <a:r>
              <a:rPr lang="en-US" dirty="0"/>
              <a:t>-FTS 10345 test request</a:t>
            </a:r>
          </a:p>
          <a:p>
            <a:r>
              <a:rPr lang="en-US" dirty="0"/>
              <a:t>	-D1601-1995</a:t>
            </a:r>
          </a:p>
          <a:p>
            <a:r>
              <a:rPr lang="fr-FR" dirty="0"/>
              <a:t>	-</a:t>
            </a:r>
            <a:r>
              <a:rPr lang="fr-FR" dirty="0" err="1"/>
              <a:t>Need</a:t>
            </a:r>
            <a:r>
              <a:rPr lang="fr-FR" dirty="0"/>
              <a:t> </a:t>
            </a:r>
            <a:r>
              <a:rPr lang="fr-FR" dirty="0" err="1"/>
              <a:t>lateral</a:t>
            </a:r>
            <a:r>
              <a:rPr lang="fr-FR" dirty="0"/>
              <a:t> setup put </a:t>
            </a:r>
            <a:r>
              <a:rPr lang="fr-FR" dirty="0" err="1"/>
              <a:t>acc</a:t>
            </a:r>
            <a:r>
              <a:rPr lang="fr-FR" dirty="0"/>
              <a:t>. on </a:t>
            </a:r>
            <a:r>
              <a:rPr lang="fr-FR" dirty="0" err="1"/>
              <a:t>liquid</a:t>
            </a:r>
            <a:r>
              <a:rPr lang="fr-FR" dirty="0"/>
              <a:t> line </a:t>
            </a:r>
            <a:endParaRPr lang="fr-FR" dirty="0" smtClean="0"/>
          </a:p>
          <a:p>
            <a:endParaRPr lang="fr-FR" dirty="0"/>
          </a:p>
        </p:txBody>
      </p:sp>
      <p:sp>
        <p:nvSpPr>
          <p:cNvPr id="5" name="TextBox 4"/>
          <p:cNvSpPr txBox="1"/>
          <p:nvPr/>
        </p:nvSpPr>
        <p:spPr>
          <a:xfrm>
            <a:off x="4876800" y="3200400"/>
            <a:ext cx="3962400" cy="2031325"/>
          </a:xfrm>
          <a:prstGeom prst="rect">
            <a:avLst/>
          </a:prstGeom>
          <a:noFill/>
        </p:spPr>
        <p:txBody>
          <a:bodyPr wrap="square" rtlCol="0">
            <a:spAutoFit/>
          </a:bodyPr>
          <a:lstStyle/>
          <a:p>
            <a:r>
              <a:rPr lang="en-US" dirty="0"/>
              <a:t>-</a:t>
            </a:r>
            <a:r>
              <a:rPr lang="en-US" dirty="0" smtClean="0"/>
              <a:t>First, </a:t>
            </a:r>
            <a:r>
              <a:rPr lang="en-US" dirty="0"/>
              <a:t>Look at spec and see what division </a:t>
            </a:r>
            <a:r>
              <a:rPr lang="en-US" dirty="0" smtClean="0"/>
              <a:t>the test request is in. </a:t>
            </a:r>
          </a:p>
          <a:p>
            <a:r>
              <a:rPr lang="en-US" dirty="0"/>
              <a:t>	</a:t>
            </a:r>
            <a:r>
              <a:rPr lang="en-US" dirty="0" smtClean="0"/>
              <a:t>-division </a:t>
            </a:r>
            <a:r>
              <a:rPr lang="en-US" dirty="0"/>
              <a:t>was 100 so the frequency range would be 5 to 100, 10 min period, vibration acceleration 5 to 45 m/s^2 total amplitude 0.4 mm (max) </a:t>
            </a:r>
          </a:p>
        </p:txBody>
      </p:sp>
    </p:spTree>
    <p:extLst>
      <p:ext uri="{BB962C8B-B14F-4D97-AF65-F5344CB8AC3E}">
        <p14:creationId xmlns:p14="http://schemas.microsoft.com/office/powerpoint/2010/main" xmlns="" val="19501577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Vibration/Durability Test</a:t>
            </a:r>
            <a:endParaRPr lang="en-US" dirty="0"/>
          </a:p>
        </p:txBody>
      </p:sp>
      <p:pic>
        <p:nvPicPr>
          <p:cNvPr id="6" name="Content Placeholder 5" descr="IMG_1571.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524000"/>
            <a:ext cx="4750314" cy="2815001"/>
          </a:xfrm>
        </p:spPr>
      </p:pic>
      <p:pic>
        <p:nvPicPr>
          <p:cNvPr id="7" name="Picture 6" descr="IMG_1572.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904658" y="3678494"/>
            <a:ext cx="4239341" cy="3179506"/>
          </a:xfrm>
          <a:prstGeom prst="rect">
            <a:avLst/>
          </a:prstGeom>
        </p:spPr>
      </p:pic>
      <p:sp>
        <p:nvSpPr>
          <p:cNvPr id="3" name="TextBox 2"/>
          <p:cNvSpPr txBox="1"/>
          <p:nvPr/>
        </p:nvSpPr>
        <p:spPr>
          <a:xfrm>
            <a:off x="457200" y="4470400"/>
            <a:ext cx="3928533" cy="646331"/>
          </a:xfrm>
          <a:prstGeom prst="rect">
            <a:avLst/>
          </a:prstGeom>
          <a:noFill/>
        </p:spPr>
        <p:txBody>
          <a:bodyPr wrap="square" rtlCol="0">
            <a:spAutoFit/>
          </a:bodyPr>
          <a:lstStyle/>
          <a:p>
            <a:r>
              <a:rPr lang="en-US" dirty="0" smtClean="0"/>
              <a:t>-Example of the Horizontal Portion of the Vibration Test</a:t>
            </a:r>
            <a:endParaRPr lang="en-US" dirty="0"/>
          </a:p>
        </p:txBody>
      </p:sp>
    </p:spTree>
    <p:extLst>
      <p:ext uri="{BB962C8B-B14F-4D97-AF65-F5344CB8AC3E}">
        <p14:creationId xmlns:p14="http://schemas.microsoft.com/office/powerpoint/2010/main" xmlns="" val="3624704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Part Vibration testing</a:t>
            </a:r>
            <a:endParaRPr lang="en-US" dirty="0"/>
          </a:p>
        </p:txBody>
      </p:sp>
      <p:pic>
        <p:nvPicPr>
          <p:cNvPr id="4" name="Content Placeholder 3" descr="IMG_1575.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230453" y="2211652"/>
            <a:ext cx="3375747" cy="2000443"/>
          </a:xfrm>
        </p:spPr>
      </p:pic>
      <p:pic>
        <p:nvPicPr>
          <p:cNvPr id="5" name="Picture 4" descr="IMG_1574.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467878" y="1524000"/>
            <a:ext cx="3375748" cy="2531811"/>
          </a:xfrm>
          <a:prstGeom prst="rect">
            <a:avLst/>
          </a:prstGeom>
        </p:spPr>
      </p:pic>
      <p:pic>
        <p:nvPicPr>
          <p:cNvPr id="6" name="Picture 5" descr="IMG_1576.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5515959" y="1945969"/>
            <a:ext cx="3375747" cy="2531810"/>
          </a:xfrm>
          <a:prstGeom prst="rect">
            <a:avLst/>
          </a:prstGeom>
        </p:spPr>
      </p:pic>
      <p:sp>
        <p:nvSpPr>
          <p:cNvPr id="7" name="TextBox 6"/>
          <p:cNvSpPr txBox="1"/>
          <p:nvPr/>
        </p:nvSpPr>
        <p:spPr>
          <a:xfrm>
            <a:off x="457199" y="4899748"/>
            <a:ext cx="2010679" cy="2031325"/>
          </a:xfrm>
          <a:prstGeom prst="rect">
            <a:avLst/>
          </a:prstGeom>
          <a:noFill/>
        </p:spPr>
        <p:txBody>
          <a:bodyPr wrap="square" rtlCol="0">
            <a:spAutoFit/>
          </a:bodyPr>
          <a:lstStyle/>
          <a:p>
            <a:r>
              <a:rPr lang="en-US" dirty="0" smtClean="0"/>
              <a:t>-Picture above shows parts attached to FTGs</a:t>
            </a:r>
          </a:p>
          <a:p>
            <a:r>
              <a:rPr lang="en-US" dirty="0" smtClean="0"/>
              <a:t>	-This keeps the part in place while testing</a:t>
            </a:r>
            <a:endParaRPr lang="en-US" dirty="0"/>
          </a:p>
        </p:txBody>
      </p:sp>
      <p:sp>
        <p:nvSpPr>
          <p:cNvPr id="8" name="TextBox 7"/>
          <p:cNvSpPr txBox="1"/>
          <p:nvPr/>
        </p:nvSpPr>
        <p:spPr>
          <a:xfrm>
            <a:off x="2467878" y="4240477"/>
            <a:ext cx="3375748" cy="1200329"/>
          </a:xfrm>
          <a:prstGeom prst="rect">
            <a:avLst/>
          </a:prstGeom>
          <a:noFill/>
        </p:spPr>
        <p:txBody>
          <a:bodyPr wrap="square" rtlCol="0">
            <a:spAutoFit/>
          </a:bodyPr>
          <a:lstStyle/>
          <a:p>
            <a:r>
              <a:rPr lang="en-US" dirty="0" smtClean="0"/>
              <a:t>-Shows another side of part clamped down to prevent excess movement while testing. </a:t>
            </a:r>
            <a:endParaRPr lang="en-US" dirty="0"/>
          </a:p>
        </p:txBody>
      </p:sp>
      <p:sp>
        <p:nvSpPr>
          <p:cNvPr id="9" name="TextBox 8"/>
          <p:cNvSpPr txBox="1"/>
          <p:nvPr/>
        </p:nvSpPr>
        <p:spPr>
          <a:xfrm>
            <a:off x="5937927" y="5009634"/>
            <a:ext cx="2284838" cy="1477328"/>
          </a:xfrm>
          <a:prstGeom prst="rect">
            <a:avLst/>
          </a:prstGeom>
          <a:noFill/>
        </p:spPr>
        <p:txBody>
          <a:bodyPr wrap="square" rtlCol="0">
            <a:spAutoFit/>
          </a:bodyPr>
          <a:lstStyle/>
          <a:p>
            <a:r>
              <a:rPr lang="en-US" dirty="0" smtClean="0"/>
              <a:t>-Above picture shows the equipment used to measure the </a:t>
            </a:r>
            <a:r>
              <a:rPr lang="en-US" dirty="0" smtClean="0"/>
              <a:t>part’s </a:t>
            </a:r>
            <a:r>
              <a:rPr lang="en-US" dirty="0" smtClean="0"/>
              <a:t>RES. Point</a:t>
            </a:r>
            <a:endParaRPr lang="en-US" dirty="0"/>
          </a:p>
        </p:txBody>
      </p:sp>
    </p:spTree>
    <p:extLst>
      <p:ext uri="{BB962C8B-B14F-4D97-AF65-F5344CB8AC3E}">
        <p14:creationId xmlns:p14="http://schemas.microsoft.com/office/powerpoint/2010/main" xmlns="" val="388020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 Test Data</a:t>
            </a:r>
            <a:endParaRPr lang="en-US" dirty="0"/>
          </a:p>
        </p:txBody>
      </p:sp>
      <p:pic>
        <p:nvPicPr>
          <p:cNvPr id="4" name="Content Placeholder 3" descr="IMG_1578.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26858"/>
          <a:stretch>
            <a:fillRect/>
          </a:stretch>
        </p:blipFill>
        <p:spPr>
          <a:xfrm>
            <a:off x="457200" y="1684136"/>
            <a:ext cx="7443546" cy="3497464"/>
          </a:xfrm>
        </p:spPr>
      </p:pic>
      <p:sp>
        <p:nvSpPr>
          <p:cNvPr id="5" name="TextBox 4"/>
          <p:cNvSpPr txBox="1"/>
          <p:nvPr/>
        </p:nvSpPr>
        <p:spPr>
          <a:xfrm>
            <a:off x="622142" y="5803027"/>
            <a:ext cx="4813458" cy="369332"/>
          </a:xfrm>
          <a:prstGeom prst="rect">
            <a:avLst/>
          </a:prstGeom>
          <a:noFill/>
        </p:spPr>
        <p:txBody>
          <a:bodyPr wrap="square" rtlCol="0">
            <a:spAutoFit/>
          </a:bodyPr>
          <a:lstStyle/>
          <a:p>
            <a:endParaRPr lang="en-US" dirty="0"/>
          </a:p>
        </p:txBody>
      </p:sp>
      <p:sp>
        <p:nvSpPr>
          <p:cNvPr id="6" name="TextBox 5"/>
          <p:cNvSpPr txBox="1"/>
          <p:nvPr/>
        </p:nvSpPr>
        <p:spPr>
          <a:xfrm>
            <a:off x="457200" y="5587054"/>
            <a:ext cx="7835900" cy="646331"/>
          </a:xfrm>
          <a:prstGeom prst="rect">
            <a:avLst/>
          </a:prstGeom>
          <a:noFill/>
        </p:spPr>
        <p:txBody>
          <a:bodyPr wrap="square" rtlCol="0">
            <a:spAutoFit/>
          </a:bodyPr>
          <a:lstStyle/>
          <a:p>
            <a:r>
              <a:rPr lang="en-US" dirty="0" smtClean="0"/>
              <a:t>-Vibration test has started. Turquoise line shows the results of the Honda Sweep</a:t>
            </a:r>
            <a:endParaRPr lang="en-US" dirty="0"/>
          </a:p>
        </p:txBody>
      </p:sp>
    </p:spTree>
    <p:extLst>
      <p:ext uri="{BB962C8B-B14F-4D97-AF65-F5344CB8AC3E}">
        <p14:creationId xmlns:p14="http://schemas.microsoft.com/office/powerpoint/2010/main" xmlns="" val="25159423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 Test Data</a:t>
            </a:r>
            <a:endParaRPr lang="en-US" dirty="0"/>
          </a:p>
        </p:txBody>
      </p:sp>
      <p:pic>
        <p:nvPicPr>
          <p:cNvPr id="4" name="Content Placeholder 3" descr="IMG_1582.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88" b="10488"/>
          <a:stretch>
            <a:fillRect/>
          </a:stretch>
        </p:blipFill>
        <p:spPr>
          <a:xfrm>
            <a:off x="457200" y="1629063"/>
            <a:ext cx="7078133" cy="4194449"/>
          </a:xfrm>
          <a:prstGeom prst="rect">
            <a:avLst/>
          </a:prstGeom>
        </p:spPr>
      </p:pic>
      <p:sp>
        <p:nvSpPr>
          <p:cNvPr id="3" name="TextBox 2"/>
          <p:cNvSpPr txBox="1"/>
          <p:nvPr/>
        </p:nvSpPr>
        <p:spPr>
          <a:xfrm>
            <a:off x="457200" y="5943600"/>
            <a:ext cx="7603067" cy="646331"/>
          </a:xfrm>
          <a:prstGeom prst="rect">
            <a:avLst/>
          </a:prstGeom>
          <a:noFill/>
        </p:spPr>
        <p:txBody>
          <a:bodyPr wrap="square" rtlCol="0">
            <a:spAutoFit/>
          </a:bodyPr>
          <a:lstStyle/>
          <a:p>
            <a:r>
              <a:rPr lang="en-US" dirty="0" smtClean="0"/>
              <a:t>-Completed Honda Sweep; Turquoise line shows Res. Points for both the table and the part itself</a:t>
            </a:r>
          </a:p>
        </p:txBody>
      </p:sp>
    </p:spTree>
    <p:extLst>
      <p:ext uri="{BB962C8B-B14F-4D97-AF65-F5344CB8AC3E}">
        <p14:creationId xmlns:p14="http://schemas.microsoft.com/office/powerpoint/2010/main" xmlns="" val="1738701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Vibration Test Data</a:t>
            </a:r>
            <a:endParaRPr lang="en-US" dirty="0"/>
          </a:p>
        </p:txBody>
      </p:sp>
      <p:pic>
        <p:nvPicPr>
          <p:cNvPr id="4" name="Content Placeholder 3" descr="IMG_1584.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14608" t="12482" r="4116" b="20989"/>
          <a:stretch/>
        </p:blipFill>
        <p:spPr>
          <a:xfrm>
            <a:off x="457199" y="1404359"/>
            <a:ext cx="5738501" cy="3523003"/>
          </a:xfrm>
        </p:spPr>
      </p:pic>
      <p:sp>
        <p:nvSpPr>
          <p:cNvPr id="3" name="TextBox 2"/>
          <p:cNvSpPr txBox="1"/>
          <p:nvPr/>
        </p:nvSpPr>
        <p:spPr>
          <a:xfrm>
            <a:off x="457200" y="4893733"/>
            <a:ext cx="7213600" cy="1754327"/>
          </a:xfrm>
          <a:prstGeom prst="rect">
            <a:avLst/>
          </a:prstGeom>
          <a:noFill/>
        </p:spPr>
        <p:txBody>
          <a:bodyPr wrap="square" rtlCol="0">
            <a:spAutoFit/>
          </a:bodyPr>
          <a:lstStyle/>
          <a:p>
            <a:r>
              <a:rPr lang="en-US" dirty="0" smtClean="0"/>
              <a:t>-RES</a:t>
            </a:r>
            <a:r>
              <a:rPr lang="en-US" dirty="0"/>
              <a:t>. POINT input 2 peak was at 66.719hz and at 230.03 m/s^2 </a:t>
            </a:r>
          </a:p>
          <a:p>
            <a:r>
              <a:rPr lang="en-US" dirty="0"/>
              <a:t>Control input 1 was at 66.7130 Hz and at 23.6m/s^2 </a:t>
            </a:r>
          </a:p>
          <a:p>
            <a:endParaRPr lang="en-US" dirty="0"/>
          </a:p>
          <a:p>
            <a:r>
              <a:rPr lang="en-US" dirty="0" smtClean="0"/>
              <a:t>-NOW </a:t>
            </a:r>
            <a:r>
              <a:rPr lang="en-US" dirty="0"/>
              <a:t>we will use RES. Point Frequency at 66.7 and run that for half hour (30 min) </a:t>
            </a:r>
          </a:p>
          <a:p>
            <a:r>
              <a:rPr lang="en-US" dirty="0"/>
              <a:t>	-Then an hour and a half at 67 Hz </a:t>
            </a:r>
          </a:p>
        </p:txBody>
      </p:sp>
    </p:spTree>
    <p:extLst>
      <p:ext uri="{BB962C8B-B14F-4D97-AF65-F5344CB8AC3E}">
        <p14:creationId xmlns:p14="http://schemas.microsoft.com/office/powerpoint/2010/main" xmlns="" val="148378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a:t>
            </a:r>
            <a:r>
              <a:rPr lang="en-US" dirty="0" err="1" smtClean="0"/>
              <a:t>Brazers</a:t>
            </a:r>
            <a:endParaRPr lang="en-US" dirty="0"/>
          </a:p>
        </p:txBody>
      </p:sp>
      <p:pic>
        <p:nvPicPr>
          <p:cNvPr id="7" name="Content Placeholder 6" descr="IMG_1157.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223288" y="1822052"/>
            <a:ext cx="4130673" cy="2447806"/>
          </a:xfrm>
        </p:spPr>
      </p:pic>
      <p:pic>
        <p:nvPicPr>
          <p:cNvPr id="8" name="Picture 7" descr="IMG_1158.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752166" y="1822052"/>
            <a:ext cx="3586499" cy="2689875"/>
          </a:xfrm>
          <a:prstGeom prst="rect">
            <a:avLst/>
          </a:prstGeom>
        </p:spPr>
      </p:pic>
      <p:sp>
        <p:nvSpPr>
          <p:cNvPr id="9" name="TextBox 8"/>
          <p:cNvSpPr txBox="1"/>
          <p:nvPr/>
        </p:nvSpPr>
        <p:spPr>
          <a:xfrm>
            <a:off x="4752166" y="4781176"/>
            <a:ext cx="3271246" cy="646331"/>
          </a:xfrm>
          <a:prstGeom prst="rect">
            <a:avLst/>
          </a:prstGeom>
          <a:noFill/>
        </p:spPr>
        <p:txBody>
          <a:bodyPr wrap="square" rtlCol="0">
            <a:spAutoFit/>
          </a:bodyPr>
          <a:lstStyle/>
          <a:p>
            <a:r>
              <a:rPr lang="en-US" dirty="0" smtClean="0"/>
              <a:t>Next, Torches are applied to heat past melting point. </a:t>
            </a:r>
            <a:endParaRPr lang="en-US" dirty="0"/>
          </a:p>
        </p:txBody>
      </p:sp>
      <p:sp>
        <p:nvSpPr>
          <p:cNvPr id="10" name="TextBox 9"/>
          <p:cNvSpPr txBox="1"/>
          <p:nvPr/>
        </p:nvSpPr>
        <p:spPr>
          <a:xfrm>
            <a:off x="457200" y="4511927"/>
            <a:ext cx="3896761" cy="646331"/>
          </a:xfrm>
          <a:prstGeom prst="rect">
            <a:avLst/>
          </a:prstGeom>
          <a:noFill/>
        </p:spPr>
        <p:txBody>
          <a:bodyPr wrap="square" rtlCol="0">
            <a:spAutoFit/>
          </a:bodyPr>
          <a:lstStyle/>
          <a:p>
            <a:r>
              <a:rPr lang="en-US" dirty="0" smtClean="0"/>
              <a:t>-Flux is added to joint by operator</a:t>
            </a:r>
          </a:p>
          <a:p>
            <a:r>
              <a:rPr lang="en-US" dirty="0" smtClean="0"/>
              <a:t>-Machine applies braze</a:t>
            </a:r>
            <a:endParaRPr lang="en-US" dirty="0"/>
          </a:p>
        </p:txBody>
      </p:sp>
    </p:spTree>
    <p:extLst>
      <p:ext uri="{BB962C8B-B14F-4D97-AF65-F5344CB8AC3E}">
        <p14:creationId xmlns:p14="http://schemas.microsoft.com/office/powerpoint/2010/main" xmlns="" val="3430455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8 Lab/Quoting</a:t>
            </a:r>
            <a:endParaRPr lang="en-US" dirty="0"/>
          </a:p>
        </p:txBody>
      </p:sp>
      <p:sp>
        <p:nvSpPr>
          <p:cNvPr id="3" name="Content Placeholder 2"/>
          <p:cNvSpPr>
            <a:spLocks noGrp="1"/>
          </p:cNvSpPr>
          <p:nvPr>
            <p:ph type="subTitle" idx="1"/>
          </p:nvPr>
        </p:nvSpPr>
        <p:spPr/>
        <p:txBody>
          <a:bodyPr>
            <a:normAutofit fontScale="85000" lnSpcReduction="20000"/>
          </a:bodyPr>
          <a:lstStyle/>
          <a:p>
            <a:r>
              <a:rPr lang="en-US" dirty="0" smtClean="0"/>
              <a:t>Advisors for Plant 1:</a:t>
            </a:r>
          </a:p>
          <a:p>
            <a:pPr lvl="1"/>
            <a:r>
              <a:rPr lang="en-US" dirty="0" smtClean="0"/>
              <a:t>Robert </a:t>
            </a:r>
            <a:r>
              <a:rPr lang="en-US" dirty="0"/>
              <a:t>Lamb - Lab Supervisor</a:t>
            </a:r>
          </a:p>
          <a:p>
            <a:pPr lvl="1"/>
            <a:r>
              <a:rPr lang="en-US" dirty="0"/>
              <a:t>Brandon – Lab Technician </a:t>
            </a:r>
            <a:endParaRPr lang="en-US" dirty="0" smtClean="0"/>
          </a:p>
          <a:p>
            <a:r>
              <a:rPr lang="en-US" dirty="0" smtClean="0"/>
              <a:t>Advisors for Plant 2: </a:t>
            </a:r>
          </a:p>
          <a:p>
            <a:pPr lvl="1"/>
            <a:r>
              <a:rPr lang="en-US" dirty="0" smtClean="0"/>
              <a:t>Tim McDonald</a:t>
            </a:r>
          </a:p>
          <a:p>
            <a:pPr lvl="1"/>
            <a:r>
              <a:rPr lang="en-US" dirty="0" smtClean="0"/>
              <a:t>Rick Boatman</a:t>
            </a:r>
          </a:p>
        </p:txBody>
      </p:sp>
    </p:spTree>
    <p:extLst>
      <p:ext uri="{BB962C8B-B14F-4D97-AF65-F5344CB8AC3E}">
        <p14:creationId xmlns:p14="http://schemas.microsoft.com/office/powerpoint/2010/main" xmlns="" val="24108361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Staking Blocks</a:t>
            </a:r>
            <a:endParaRPr lang="en-US" dirty="0"/>
          </a:p>
        </p:txBody>
      </p:sp>
      <p:pic>
        <p:nvPicPr>
          <p:cNvPr id="4" name="Content Placeholder 3" descr="IMG_1600.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476435" y="2457635"/>
            <a:ext cx="4583297" cy="2716028"/>
          </a:xfrm>
        </p:spPr>
      </p:pic>
      <p:sp>
        <p:nvSpPr>
          <p:cNvPr id="6" name="TextBox 5"/>
          <p:cNvSpPr txBox="1"/>
          <p:nvPr/>
        </p:nvSpPr>
        <p:spPr>
          <a:xfrm>
            <a:off x="3352800" y="1765300"/>
            <a:ext cx="5080000" cy="1477328"/>
          </a:xfrm>
          <a:prstGeom prst="rect">
            <a:avLst/>
          </a:prstGeom>
          <a:noFill/>
        </p:spPr>
        <p:txBody>
          <a:bodyPr wrap="square" rtlCol="0">
            <a:spAutoFit/>
          </a:bodyPr>
          <a:lstStyle/>
          <a:p>
            <a:r>
              <a:rPr lang="en-US" dirty="0" smtClean="0"/>
              <a:t>-1)Apply the Braze Ring onto suction tubing</a:t>
            </a:r>
          </a:p>
          <a:p>
            <a:r>
              <a:rPr lang="en-US" dirty="0" smtClean="0"/>
              <a:t> </a:t>
            </a:r>
          </a:p>
          <a:p>
            <a:r>
              <a:rPr lang="en-US" dirty="0" smtClean="0"/>
              <a:t>-2) Place BLK on suction tubing</a:t>
            </a:r>
          </a:p>
          <a:p>
            <a:endParaRPr lang="en-US" dirty="0" smtClean="0"/>
          </a:p>
          <a:p>
            <a:r>
              <a:rPr lang="en-US" dirty="0" smtClean="0"/>
              <a:t>-3) Place part and begin staking it down</a:t>
            </a:r>
            <a:endParaRPr lang="en-US" dirty="0"/>
          </a:p>
        </p:txBody>
      </p:sp>
    </p:spTree>
    <p:extLst>
      <p:ext uri="{BB962C8B-B14F-4D97-AF65-F5344CB8AC3E}">
        <p14:creationId xmlns:p14="http://schemas.microsoft.com/office/powerpoint/2010/main" xmlns="" val="4062517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Staking Blocks</a:t>
            </a:r>
            <a:endParaRPr lang="en-US" dirty="0"/>
          </a:p>
        </p:txBody>
      </p:sp>
      <p:pic>
        <p:nvPicPr>
          <p:cNvPr id="4" name="Content Placeholder 3" descr="IMG_1602.JPG"/>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rot="5400000">
            <a:off x="631771" y="1349431"/>
            <a:ext cx="3600558" cy="3949700"/>
          </a:xfrm>
          <a:prstGeom prst="rect">
            <a:avLst/>
          </a:prstGeom>
        </p:spPr>
      </p:pic>
      <p:sp>
        <p:nvSpPr>
          <p:cNvPr id="5" name="TextBox 4"/>
          <p:cNvSpPr txBox="1"/>
          <p:nvPr/>
        </p:nvSpPr>
        <p:spPr>
          <a:xfrm>
            <a:off x="4699000" y="1841500"/>
            <a:ext cx="3505200" cy="369332"/>
          </a:xfrm>
          <a:prstGeom prst="rect">
            <a:avLst/>
          </a:prstGeom>
          <a:noFill/>
        </p:spPr>
        <p:txBody>
          <a:bodyPr wrap="square" rtlCol="0">
            <a:spAutoFit/>
          </a:bodyPr>
          <a:lstStyle/>
          <a:p>
            <a:r>
              <a:rPr lang="en-US" dirty="0" smtClean="0"/>
              <a:t>4) Put Part into clamp</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Staking Blocks</a:t>
            </a:r>
            <a:endParaRPr lang="en-US" dirty="0"/>
          </a:p>
        </p:txBody>
      </p:sp>
      <p:pic>
        <p:nvPicPr>
          <p:cNvPr id="6" name="Content Placeholder 5" descr="IMG_1599.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80776" y="2361975"/>
            <a:ext cx="4113698" cy="2437747"/>
          </a:xfrm>
        </p:spPr>
      </p:pic>
      <p:sp>
        <p:nvSpPr>
          <p:cNvPr id="4" name="TextBox 3"/>
          <p:cNvSpPr txBox="1"/>
          <p:nvPr/>
        </p:nvSpPr>
        <p:spPr>
          <a:xfrm>
            <a:off x="3047347" y="1893332"/>
            <a:ext cx="5423553" cy="646331"/>
          </a:xfrm>
          <a:prstGeom prst="rect">
            <a:avLst/>
          </a:prstGeom>
          <a:noFill/>
        </p:spPr>
        <p:txBody>
          <a:bodyPr wrap="square" rtlCol="0">
            <a:spAutoFit/>
          </a:bodyPr>
          <a:lstStyle/>
          <a:p>
            <a:r>
              <a:rPr lang="en-US" dirty="0" smtClean="0"/>
              <a:t>5) Use </a:t>
            </a:r>
            <a:r>
              <a:rPr lang="en-US" dirty="0" err="1" smtClean="0"/>
              <a:t>reglus</a:t>
            </a:r>
            <a:r>
              <a:rPr lang="en-US" dirty="0" smtClean="0"/>
              <a:t> and zero it to 9 degrees. (Lay it flat on table should be 9 degrees in the black</a:t>
            </a:r>
            <a:endParaRPr lang="en-US" dirty="0"/>
          </a:p>
        </p:txBody>
      </p:sp>
    </p:spTree>
    <p:extLst>
      <p:ext uri="{BB962C8B-B14F-4D97-AF65-F5344CB8AC3E}">
        <p14:creationId xmlns:p14="http://schemas.microsoft.com/office/powerpoint/2010/main" xmlns="" val="2365374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Staking Blocks</a:t>
            </a:r>
            <a:endParaRPr lang="en-US" dirty="0"/>
          </a:p>
        </p:txBody>
      </p:sp>
      <p:pic>
        <p:nvPicPr>
          <p:cNvPr id="4" name="Content Placeholder 3" descr="IMG_1605.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rot="5400000">
            <a:off x="-358216" y="2339416"/>
            <a:ext cx="4002951" cy="2372119"/>
          </a:xfrm>
        </p:spPr>
      </p:pic>
      <p:sp>
        <p:nvSpPr>
          <p:cNvPr id="5" name="TextBox 4"/>
          <p:cNvSpPr txBox="1"/>
          <p:nvPr/>
        </p:nvSpPr>
        <p:spPr>
          <a:xfrm>
            <a:off x="3213100" y="1714500"/>
            <a:ext cx="4927600" cy="1200329"/>
          </a:xfrm>
          <a:prstGeom prst="rect">
            <a:avLst/>
          </a:prstGeom>
          <a:noFill/>
        </p:spPr>
        <p:txBody>
          <a:bodyPr wrap="square" rtlCol="0">
            <a:spAutoFit/>
          </a:bodyPr>
          <a:lstStyle/>
          <a:p>
            <a:r>
              <a:rPr lang="en-US" dirty="0" smtClean="0"/>
              <a:t>6)Then lay the </a:t>
            </a:r>
            <a:r>
              <a:rPr lang="en-US" dirty="0" err="1" smtClean="0"/>
              <a:t>reglus</a:t>
            </a:r>
            <a:r>
              <a:rPr lang="en-US" dirty="0" smtClean="0"/>
              <a:t> measuring tool on the peanut BLK doing this will move the </a:t>
            </a:r>
            <a:r>
              <a:rPr lang="en-US" dirty="0" err="1" smtClean="0"/>
              <a:t>reglus</a:t>
            </a:r>
            <a:r>
              <a:rPr lang="en-US" dirty="0" smtClean="0"/>
              <a:t> measuring meter to 26 degrees to 24 degrees into red. Process is complete!</a:t>
            </a:r>
          </a:p>
        </p:txBody>
      </p:sp>
      <p:pic>
        <p:nvPicPr>
          <p:cNvPr id="6" name="Content Placeholder 3" descr="IMG_1605.JPG"/>
          <p:cNvPicPr>
            <a:picLocks noChangeAspect="1"/>
          </p:cNvPicPr>
          <p:nvPr/>
        </p:nvPicPr>
        <p:blipFill>
          <a:blip r:embed="rId3" cstate="email">
            <a:extLst>
              <a:ext uri="{28A0092B-C50C-407E-A947-70E740481C1C}">
                <a14:useLocalDpi xmlns:a14="http://schemas.microsoft.com/office/drawing/2010/main" xmlns="" val="0"/>
              </a:ext>
            </a:extLst>
          </a:blip>
          <a:srcRect l="7932" t="10494" r="43526" b="38413"/>
          <a:stretch>
            <a:fillRect/>
          </a:stretch>
        </p:blipFill>
        <p:spPr>
          <a:xfrm rot="5400000">
            <a:off x="3378444" y="3295585"/>
            <a:ext cx="3616230" cy="2854719"/>
          </a:xfrm>
          <a:prstGeom prst="rect">
            <a:avLst/>
          </a:prstGeom>
        </p:spPr>
      </p:pic>
    </p:spTree>
    <p:extLst>
      <p:ext uri="{BB962C8B-B14F-4D97-AF65-F5344CB8AC3E}">
        <p14:creationId xmlns:p14="http://schemas.microsoft.com/office/powerpoint/2010/main" xmlns="" val="24237862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Hose Identification</a:t>
            </a:r>
            <a:endParaRPr lang="en-US" dirty="0"/>
          </a:p>
        </p:txBody>
      </p:sp>
      <p:pic>
        <p:nvPicPr>
          <p:cNvPr id="4" name="Content Placeholder 3" descr="IMG_1614.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524000"/>
            <a:ext cx="5354961" cy="3173310"/>
          </a:xfrm>
        </p:spPr>
      </p:pic>
      <p:sp>
        <p:nvSpPr>
          <p:cNvPr id="5" name="TextBox 4"/>
          <p:cNvSpPr txBox="1"/>
          <p:nvPr/>
        </p:nvSpPr>
        <p:spPr>
          <a:xfrm>
            <a:off x="5812161" y="1524000"/>
            <a:ext cx="3039739" cy="1200329"/>
          </a:xfrm>
          <a:prstGeom prst="rect">
            <a:avLst/>
          </a:prstGeom>
          <a:noFill/>
        </p:spPr>
        <p:txBody>
          <a:bodyPr wrap="square" rtlCol="0">
            <a:spAutoFit/>
          </a:bodyPr>
          <a:lstStyle/>
          <a:p>
            <a:r>
              <a:rPr lang="en-US" dirty="0" smtClean="0"/>
              <a:t>-Hoses typically have the O.D. </a:t>
            </a:r>
          </a:p>
          <a:p>
            <a:r>
              <a:rPr lang="en-US" dirty="0" smtClean="0"/>
              <a:t>	-This hose has an O.D of 5/8 inches </a:t>
            </a:r>
          </a:p>
        </p:txBody>
      </p:sp>
    </p:spTree>
    <p:extLst>
      <p:ext uri="{BB962C8B-B14F-4D97-AF65-F5344CB8AC3E}">
        <p14:creationId xmlns:p14="http://schemas.microsoft.com/office/powerpoint/2010/main" xmlns="" val="8567323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Hose Identification</a:t>
            </a:r>
            <a:endParaRPr lang="en-US" dirty="0"/>
          </a:p>
        </p:txBody>
      </p:sp>
      <p:pic>
        <p:nvPicPr>
          <p:cNvPr id="4" name="Content Placeholder 3" descr="IMG_1615.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36840" y="1524000"/>
            <a:ext cx="4820960" cy="2856865"/>
          </a:xfrm>
        </p:spPr>
      </p:pic>
      <p:sp>
        <p:nvSpPr>
          <p:cNvPr id="6" name="TextBox 5"/>
          <p:cNvSpPr txBox="1"/>
          <p:nvPr/>
        </p:nvSpPr>
        <p:spPr>
          <a:xfrm>
            <a:off x="5448300" y="1523999"/>
            <a:ext cx="3238500" cy="2308324"/>
          </a:xfrm>
          <a:prstGeom prst="rect">
            <a:avLst/>
          </a:prstGeom>
          <a:noFill/>
        </p:spPr>
        <p:txBody>
          <a:bodyPr wrap="square" rtlCol="0">
            <a:spAutoFit/>
          </a:bodyPr>
          <a:lstStyle/>
          <a:p>
            <a:r>
              <a:rPr lang="en-US" dirty="0" smtClean="0"/>
              <a:t>-IIR-PA-PET-EPDM</a:t>
            </a:r>
          </a:p>
          <a:p>
            <a:r>
              <a:rPr lang="en-US" dirty="0" smtClean="0"/>
              <a:t>	-IIR- Interior layer of the hose</a:t>
            </a:r>
          </a:p>
          <a:p>
            <a:r>
              <a:rPr lang="cs-CZ" dirty="0" smtClean="0"/>
              <a:t>	-PA- Nylon</a:t>
            </a:r>
            <a:r>
              <a:rPr lang="en-US" dirty="0" smtClean="0"/>
              <a:t> (polyamide) </a:t>
            </a:r>
            <a:endParaRPr lang="cs-CZ" dirty="0" smtClean="0"/>
          </a:p>
          <a:p>
            <a:r>
              <a:rPr lang="cs-CZ" dirty="0" smtClean="0"/>
              <a:t>	-PET- Poly</a:t>
            </a:r>
            <a:r>
              <a:rPr lang="en-US" dirty="0" smtClean="0"/>
              <a:t>e</a:t>
            </a:r>
            <a:r>
              <a:rPr lang="cs-CZ" dirty="0" smtClean="0"/>
              <a:t>ster </a:t>
            </a:r>
          </a:p>
          <a:p>
            <a:r>
              <a:rPr lang="da-DK" dirty="0" smtClean="0"/>
              <a:t>	-EPDM- Rubber Type.</a:t>
            </a:r>
            <a:endParaRPr lang="da-DK" dirty="0"/>
          </a:p>
        </p:txBody>
      </p:sp>
    </p:spTree>
    <p:extLst>
      <p:ext uri="{BB962C8B-B14F-4D97-AF65-F5344CB8AC3E}">
        <p14:creationId xmlns:p14="http://schemas.microsoft.com/office/powerpoint/2010/main" xmlns="" val="6078748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Hose Identification</a:t>
            </a:r>
            <a:endParaRPr lang="en-US" dirty="0"/>
          </a:p>
        </p:txBody>
      </p:sp>
      <p:pic>
        <p:nvPicPr>
          <p:cNvPr id="4" name="Content Placeholder 3" descr="IMG_1616.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524000"/>
            <a:ext cx="5173525" cy="3065793"/>
          </a:xfrm>
        </p:spPr>
      </p:pic>
      <p:sp>
        <p:nvSpPr>
          <p:cNvPr id="5" name="TextBox 4"/>
          <p:cNvSpPr txBox="1"/>
          <p:nvPr/>
        </p:nvSpPr>
        <p:spPr>
          <a:xfrm>
            <a:off x="457200" y="4589793"/>
            <a:ext cx="7105828" cy="646331"/>
          </a:xfrm>
          <a:prstGeom prst="rect">
            <a:avLst/>
          </a:prstGeom>
          <a:noFill/>
        </p:spPr>
        <p:txBody>
          <a:bodyPr wrap="square" rtlCol="0">
            <a:spAutoFit/>
          </a:bodyPr>
          <a:lstStyle/>
          <a:p>
            <a:r>
              <a:rPr lang="en-US" dirty="0" smtClean="0"/>
              <a:t>-26 06 12 is at 00:30:24 means June 26th 2012 at 12:30 am</a:t>
            </a:r>
          </a:p>
          <a:p>
            <a:r>
              <a:rPr lang="en-US" dirty="0" smtClean="0"/>
              <a:t>	-Part made in Hutchinson Europe</a:t>
            </a:r>
            <a:endParaRPr lang="en-US" dirty="0"/>
          </a:p>
        </p:txBody>
      </p:sp>
    </p:spTree>
    <p:extLst>
      <p:ext uri="{BB962C8B-B14F-4D97-AF65-F5344CB8AC3E}">
        <p14:creationId xmlns:p14="http://schemas.microsoft.com/office/powerpoint/2010/main" xmlns="" val="22402954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Hose Identification</a:t>
            </a:r>
            <a:endParaRPr lang="en-US" dirty="0"/>
          </a:p>
        </p:txBody>
      </p:sp>
      <p:pic>
        <p:nvPicPr>
          <p:cNvPr id="4" name="Content Placeholder 3" descr="IMG_1617.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t="10494" b="10494"/>
          <a:stretch>
            <a:fillRect/>
          </a:stretch>
        </p:blipFill>
        <p:spPr>
          <a:xfrm>
            <a:off x="457200" y="1524000"/>
            <a:ext cx="5173525" cy="3065793"/>
          </a:xfrm>
        </p:spPr>
      </p:pic>
      <p:sp>
        <p:nvSpPr>
          <p:cNvPr id="5" name="TextBox 4"/>
          <p:cNvSpPr txBox="1"/>
          <p:nvPr/>
        </p:nvSpPr>
        <p:spPr>
          <a:xfrm>
            <a:off x="5630725" y="1752600"/>
            <a:ext cx="3073400" cy="646331"/>
          </a:xfrm>
          <a:prstGeom prst="rect">
            <a:avLst/>
          </a:prstGeom>
          <a:noFill/>
        </p:spPr>
        <p:txBody>
          <a:bodyPr wrap="square" rtlCol="0">
            <a:spAutoFit/>
          </a:bodyPr>
          <a:lstStyle/>
          <a:p>
            <a:r>
              <a:rPr lang="en-US" dirty="0" smtClean="0"/>
              <a:t>- R134a-1234yf is refrigerant the hose uses</a:t>
            </a:r>
            <a:endParaRPr lang="en-US" dirty="0"/>
          </a:p>
        </p:txBody>
      </p:sp>
    </p:spTree>
    <p:extLst>
      <p:ext uri="{BB962C8B-B14F-4D97-AF65-F5344CB8AC3E}">
        <p14:creationId xmlns:p14="http://schemas.microsoft.com/office/powerpoint/2010/main" xmlns="" val="5288015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Placing Shipping caps </a:t>
            </a:r>
            <a:endParaRPr lang="en-US" dirty="0"/>
          </a:p>
        </p:txBody>
      </p:sp>
      <p:pic>
        <p:nvPicPr>
          <p:cNvPr id="4" name="Content Placeholder 3" descr="IMG_1620.JPG"/>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4552" t="10494" r="14509" b="10494"/>
          <a:stretch/>
        </p:blipFill>
        <p:spPr>
          <a:xfrm rot="5400000">
            <a:off x="423782" y="1382337"/>
            <a:ext cx="2424837" cy="2358002"/>
          </a:xfrm>
        </p:spPr>
      </p:pic>
      <p:pic>
        <p:nvPicPr>
          <p:cNvPr id="5" name="Picture 4" descr="IMG_1621.JPG"/>
          <p:cNvPicPr>
            <a:picLocks noChangeAspect="1"/>
          </p:cNvPicPr>
          <p:nvPr/>
        </p:nvPicPr>
        <p:blipFill rotWithShape="1">
          <a:blip r:embed="rId3" cstate="email">
            <a:extLst>
              <a:ext uri="{28A0092B-C50C-407E-A947-70E740481C1C}">
                <a14:useLocalDpi xmlns:a14="http://schemas.microsoft.com/office/drawing/2010/main" xmlns="" val="0"/>
              </a:ext>
            </a:extLst>
          </a:blip>
          <a:srcRect l="18748" t="25745" r="31506" b="23960"/>
          <a:stretch/>
        </p:blipFill>
        <p:spPr>
          <a:xfrm rot="5400000">
            <a:off x="2902912" y="1588161"/>
            <a:ext cx="1979461" cy="1500977"/>
          </a:xfrm>
          <a:prstGeom prst="rect">
            <a:avLst/>
          </a:prstGeom>
        </p:spPr>
      </p:pic>
      <p:pic>
        <p:nvPicPr>
          <p:cNvPr id="6" name="Picture 5" descr="IMG_1626.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5400000">
            <a:off x="5148784" y="1746958"/>
            <a:ext cx="3184315" cy="2388236"/>
          </a:xfrm>
          <a:prstGeom prst="rect">
            <a:avLst/>
          </a:prstGeom>
        </p:spPr>
      </p:pic>
      <p:sp>
        <p:nvSpPr>
          <p:cNvPr id="7" name="TextBox 6"/>
          <p:cNvSpPr txBox="1"/>
          <p:nvPr/>
        </p:nvSpPr>
        <p:spPr>
          <a:xfrm>
            <a:off x="457199" y="4533234"/>
            <a:ext cx="4470401" cy="369332"/>
          </a:xfrm>
          <a:prstGeom prst="rect">
            <a:avLst/>
          </a:prstGeom>
          <a:noFill/>
        </p:spPr>
        <p:txBody>
          <a:bodyPr wrap="square" rtlCol="0">
            <a:spAutoFit/>
          </a:bodyPr>
          <a:lstStyle/>
          <a:p>
            <a:r>
              <a:rPr lang="en-US" dirty="0" smtClean="0"/>
              <a:t>-Yellow cap 1841144</a:t>
            </a:r>
            <a:endParaRPr lang="en-US" dirty="0"/>
          </a:p>
        </p:txBody>
      </p:sp>
    </p:spTree>
    <p:extLst>
      <p:ext uri="{BB962C8B-B14F-4D97-AF65-F5344CB8AC3E}">
        <p14:creationId xmlns:p14="http://schemas.microsoft.com/office/powerpoint/2010/main" xmlns="" val="3513472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3534</TotalTime>
  <Words>2643</Words>
  <Application>Microsoft Office PowerPoint</Application>
  <PresentationFormat>On-screen Show (4:3)</PresentationFormat>
  <Paragraphs>467</Paragraphs>
  <Slides>108</Slides>
  <Notes>0</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Clarity</vt:lpstr>
      <vt:lpstr>Product Engineer Co-op Training</vt:lpstr>
      <vt:lpstr>Valuable lessons</vt:lpstr>
      <vt:lpstr>Agenda</vt:lpstr>
      <vt:lpstr>Production and Manufacturing</vt:lpstr>
      <vt:lpstr>Day 1 Production and Manufacturing </vt:lpstr>
      <vt:lpstr>Rotational Brazer</vt:lpstr>
      <vt:lpstr>Rotational Brazers</vt:lpstr>
      <vt:lpstr>Rotational Brazers</vt:lpstr>
      <vt:lpstr>Stationary Brazers</vt:lpstr>
      <vt:lpstr>Stationary Brazers</vt:lpstr>
      <vt:lpstr>Day 2 Production and Manufacturing</vt:lpstr>
      <vt:lpstr>Benders</vt:lpstr>
      <vt:lpstr>Benders</vt:lpstr>
      <vt:lpstr>Benders</vt:lpstr>
      <vt:lpstr>More benders </vt:lpstr>
      <vt:lpstr>Day 3 Prototype </vt:lpstr>
      <vt:lpstr>Hand Bending</vt:lpstr>
      <vt:lpstr>Roamers</vt:lpstr>
      <vt:lpstr>Day 4 Prototype</vt:lpstr>
      <vt:lpstr>Hand Brazing</vt:lpstr>
      <vt:lpstr>Hand Brazing</vt:lpstr>
      <vt:lpstr>Hand Brazing</vt:lpstr>
      <vt:lpstr>Hand Brazing</vt:lpstr>
      <vt:lpstr>Hand Brazing</vt:lpstr>
      <vt:lpstr>Hand Brazing</vt:lpstr>
      <vt:lpstr>Day 5 Lab</vt:lpstr>
      <vt:lpstr>Burst Testing</vt:lpstr>
      <vt:lpstr>Results for CAC Burst test</vt:lpstr>
      <vt:lpstr>Results for CAC Burst Test</vt:lpstr>
      <vt:lpstr>Results of CAC Burst Test</vt:lpstr>
      <vt:lpstr>Burst Test (Cont.) </vt:lpstr>
      <vt:lpstr>Tensile Tester</vt:lpstr>
      <vt:lpstr>Tensile Tester</vt:lpstr>
      <vt:lpstr>Tensile Tester</vt:lpstr>
      <vt:lpstr>Results of CAC section in Tensile Tester</vt:lpstr>
      <vt:lpstr>CAC tube in Tensile Tester</vt:lpstr>
      <vt:lpstr>Burst Tank</vt:lpstr>
      <vt:lpstr>Whip Test</vt:lpstr>
      <vt:lpstr>Whip Test</vt:lpstr>
      <vt:lpstr>Whip Test</vt:lpstr>
      <vt:lpstr>Whip Test Activated </vt:lpstr>
      <vt:lpstr>Thermotron</vt:lpstr>
      <vt:lpstr>Vibration Test</vt:lpstr>
      <vt:lpstr>Vibration Test</vt:lpstr>
      <vt:lpstr>Vibration Test</vt:lpstr>
      <vt:lpstr>Vibration test</vt:lpstr>
      <vt:lpstr>Acid Dip Test</vt:lpstr>
      <vt:lpstr>Impulse Testing</vt:lpstr>
      <vt:lpstr>Impulse Testing</vt:lpstr>
      <vt:lpstr>Impulse Testing</vt:lpstr>
      <vt:lpstr>Welder</vt:lpstr>
      <vt:lpstr>Welder</vt:lpstr>
      <vt:lpstr>Plastic Welder</vt:lpstr>
      <vt:lpstr>Plastic Welder</vt:lpstr>
      <vt:lpstr>Drilling Holes into Slim lines</vt:lpstr>
      <vt:lpstr>Drilling holes into Slim lines</vt:lpstr>
      <vt:lpstr>Placing O-rings</vt:lpstr>
      <vt:lpstr>Placing Valve Cores </vt:lpstr>
      <vt:lpstr>Leak Testing</vt:lpstr>
      <vt:lpstr>Leak Testing</vt:lpstr>
      <vt:lpstr>Leak Testing</vt:lpstr>
      <vt:lpstr>Leak Testing</vt:lpstr>
      <vt:lpstr>Leak Testing</vt:lpstr>
      <vt:lpstr>Leak Testing</vt:lpstr>
      <vt:lpstr>Leak Testing</vt:lpstr>
      <vt:lpstr>Leak Testing</vt:lpstr>
      <vt:lpstr>Leak Testing</vt:lpstr>
      <vt:lpstr>Day 6 Lab</vt:lpstr>
      <vt:lpstr>Salt Spray/Corrosion Test</vt:lpstr>
      <vt:lpstr>Corrosion Testing</vt:lpstr>
      <vt:lpstr>Corrosion Testing</vt:lpstr>
      <vt:lpstr>Corrosion Testing </vt:lpstr>
      <vt:lpstr>Corrosion Testing</vt:lpstr>
      <vt:lpstr>Corrosion Testing</vt:lpstr>
      <vt:lpstr>Corrosion Testing</vt:lpstr>
      <vt:lpstr>Corrosion Test</vt:lpstr>
      <vt:lpstr>Corrosion Test</vt:lpstr>
      <vt:lpstr>Corrosion Test</vt:lpstr>
      <vt:lpstr>Corrosion Test</vt:lpstr>
      <vt:lpstr>Corrosion Testing</vt:lpstr>
      <vt:lpstr>Day 7 Lab</vt:lpstr>
      <vt:lpstr>Acid Dip Test Revisited </vt:lpstr>
      <vt:lpstr>Acid Dip Test Revisited</vt:lpstr>
      <vt:lpstr>Vibration/Durability Testing </vt:lpstr>
      <vt:lpstr>Vibration/Durability Test</vt:lpstr>
      <vt:lpstr>Whole Part Vibration testing</vt:lpstr>
      <vt:lpstr>Vibration Test Data</vt:lpstr>
      <vt:lpstr>Vibration Test Data</vt:lpstr>
      <vt:lpstr>Vibration Test Data</vt:lpstr>
      <vt:lpstr>Day 8 Lab/Quoting</vt:lpstr>
      <vt:lpstr>Staking Blocks</vt:lpstr>
      <vt:lpstr>Staking Blocks</vt:lpstr>
      <vt:lpstr>Staking Blocks</vt:lpstr>
      <vt:lpstr>Staking Blocks</vt:lpstr>
      <vt:lpstr>Hose Identification</vt:lpstr>
      <vt:lpstr>Hose Identification</vt:lpstr>
      <vt:lpstr>Hose Identification</vt:lpstr>
      <vt:lpstr>Hose Identification</vt:lpstr>
      <vt:lpstr>Placing Shipping caps </vt:lpstr>
      <vt:lpstr>Shipping Caps</vt:lpstr>
      <vt:lpstr>Shipping Caps</vt:lpstr>
      <vt:lpstr>HUTCHINSON FTS # 5300002</vt:lpstr>
      <vt:lpstr>GM CAC LABEL MAKER</vt:lpstr>
      <vt:lpstr>CAC- Charge Air Cooler</vt:lpstr>
      <vt:lpstr>CAC Labels</vt:lpstr>
      <vt:lpstr>More CAC Labeling</vt:lpstr>
      <vt:lpstr>GM LABELS ON CACs</vt:lpstr>
      <vt:lpstr>QUOTING  Things  I learned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Engineer Training</dc:title>
  <dc:creator>Isagani Villaroman</dc:creator>
  <cp:lastModifiedBy>Administrator</cp:lastModifiedBy>
  <cp:revision>112</cp:revision>
  <dcterms:created xsi:type="dcterms:W3CDTF">2013-09-22T23:27:56Z</dcterms:created>
  <dcterms:modified xsi:type="dcterms:W3CDTF">2013-10-01T18:51:12Z</dcterms:modified>
</cp:coreProperties>
</file>